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Quantico"/>
      <p:regular r:id="rId51"/>
      <p:bold r:id="rId52"/>
      <p:italic r:id="rId53"/>
      <p:boldItalic r:id="rId54"/>
    </p:embeddedFont>
    <p:embeddedFont>
      <p:font typeface="Raleway"/>
      <p:regular r:id="rId55"/>
      <p:bold r:id="rId56"/>
      <p:italic r:id="rId57"/>
      <p:boldItalic r:id="rId58"/>
    </p:embeddedFont>
    <p:embeddedFont>
      <p:font typeface="Montserrat"/>
      <p:regular r:id="rId59"/>
      <p:bold r:id="rId60"/>
      <p:italic r:id="rId61"/>
      <p:boldItalic r:id="rId62"/>
    </p:embeddedFont>
    <p:embeddedFont>
      <p:font typeface="Lato"/>
      <p:regular r:id="rId63"/>
      <p:bold r:id="rId64"/>
      <p:italic r:id="rId65"/>
      <p:boldItalic r:id="rId66"/>
    </p:embeddedFont>
    <p:embeddedFont>
      <p:font typeface="Source Code Pro"/>
      <p:regular r:id="rId67"/>
      <p:bold r:id="rId68"/>
      <p:italic r:id="rId69"/>
      <p:boldItalic r:id="rId70"/>
    </p:embeddedFont>
    <p:embeddedFont>
      <p:font typeface="Barlow Semi Condensed Medium"/>
      <p:regular r:id="rId71"/>
      <p:bold r:id="rId72"/>
      <p:italic r:id="rId73"/>
      <p:boldItalic r:id="rId74"/>
    </p:embeddedFont>
    <p:embeddedFont>
      <p:font typeface="Epilogue"/>
      <p:regular r:id="rId75"/>
      <p:bold r:id="rId76"/>
      <p:italic r:id="rId77"/>
      <p:boldItalic r:id="rId78"/>
    </p:embeddedFont>
    <p:embeddedFont>
      <p:font typeface="Barlow Semi Condensed"/>
      <p:regular r:id="rId79"/>
      <p:bold r:id="rId80"/>
      <p:italic r:id="rId81"/>
      <p:boldItalic r:id="rId8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1F6941-4F32-4E45-B8D6-53632EAD6CFA}">
  <a:tblStyle styleId="{731F6941-4F32-4E45-B8D6-53632EAD6C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BarlowSemiCondensed-bold.fntdata"/><Relationship Id="rId82" Type="http://schemas.openxmlformats.org/officeDocument/2006/relationships/font" Target="fonts/BarlowSemiCondensed-boldItalic.fntdata"/><Relationship Id="rId81" Type="http://schemas.openxmlformats.org/officeDocument/2006/relationships/font" Target="fonts/BarlowSemiCondense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BarlowSemiCondensedMedium-italic.fntdata"/><Relationship Id="rId72" Type="http://schemas.openxmlformats.org/officeDocument/2006/relationships/font" Target="fonts/BarlowSemiCondensedMedium-bold.fntdata"/><Relationship Id="rId31" Type="http://schemas.openxmlformats.org/officeDocument/2006/relationships/slide" Target="slides/slide26.xml"/><Relationship Id="rId75" Type="http://schemas.openxmlformats.org/officeDocument/2006/relationships/font" Target="fonts/Epilogue-regular.fntdata"/><Relationship Id="rId30" Type="http://schemas.openxmlformats.org/officeDocument/2006/relationships/slide" Target="slides/slide25.xml"/><Relationship Id="rId74" Type="http://schemas.openxmlformats.org/officeDocument/2006/relationships/font" Target="fonts/BarlowSemiCondensedMedium-boldItalic.fntdata"/><Relationship Id="rId33" Type="http://schemas.openxmlformats.org/officeDocument/2006/relationships/slide" Target="slides/slide28.xml"/><Relationship Id="rId77" Type="http://schemas.openxmlformats.org/officeDocument/2006/relationships/font" Target="fonts/Epilogue-italic.fntdata"/><Relationship Id="rId32" Type="http://schemas.openxmlformats.org/officeDocument/2006/relationships/slide" Target="slides/slide27.xml"/><Relationship Id="rId76" Type="http://schemas.openxmlformats.org/officeDocument/2006/relationships/font" Target="fonts/Epilogue-bold.fntdata"/><Relationship Id="rId35" Type="http://schemas.openxmlformats.org/officeDocument/2006/relationships/slide" Target="slides/slide30.xml"/><Relationship Id="rId79" Type="http://schemas.openxmlformats.org/officeDocument/2006/relationships/font" Target="fonts/BarlowSemiCondensed-regular.fntdata"/><Relationship Id="rId34" Type="http://schemas.openxmlformats.org/officeDocument/2006/relationships/slide" Target="slides/slide29.xml"/><Relationship Id="rId78" Type="http://schemas.openxmlformats.org/officeDocument/2006/relationships/font" Target="fonts/Epilogue-boldItalic.fntdata"/><Relationship Id="rId71" Type="http://schemas.openxmlformats.org/officeDocument/2006/relationships/font" Target="fonts/BarlowSemiCondensedMedium-regular.fntdata"/><Relationship Id="rId70" Type="http://schemas.openxmlformats.org/officeDocument/2006/relationships/font" Target="fonts/SourceCodePro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boldItalic.fntdata"/><Relationship Id="rId61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64" Type="http://schemas.openxmlformats.org/officeDocument/2006/relationships/font" Target="fonts/Lato-bold.fntdata"/><Relationship Id="rId63" Type="http://schemas.openxmlformats.org/officeDocument/2006/relationships/font" Target="fonts/Lato-regular.fntdata"/><Relationship Id="rId22" Type="http://schemas.openxmlformats.org/officeDocument/2006/relationships/slide" Target="slides/slide17.xml"/><Relationship Id="rId66" Type="http://schemas.openxmlformats.org/officeDocument/2006/relationships/font" Target="fonts/Lato-boldItalic.fntdata"/><Relationship Id="rId21" Type="http://schemas.openxmlformats.org/officeDocument/2006/relationships/slide" Target="slides/slide16.xml"/><Relationship Id="rId65" Type="http://schemas.openxmlformats.org/officeDocument/2006/relationships/font" Target="fonts/Lato-italic.fntdata"/><Relationship Id="rId24" Type="http://schemas.openxmlformats.org/officeDocument/2006/relationships/slide" Target="slides/slide19.xml"/><Relationship Id="rId68" Type="http://schemas.openxmlformats.org/officeDocument/2006/relationships/font" Target="fonts/SourceCodePro-bold.fntdata"/><Relationship Id="rId23" Type="http://schemas.openxmlformats.org/officeDocument/2006/relationships/slide" Target="slides/slide18.xml"/><Relationship Id="rId67" Type="http://schemas.openxmlformats.org/officeDocument/2006/relationships/font" Target="fonts/SourceCodePro-regular.fntdata"/><Relationship Id="rId60" Type="http://schemas.openxmlformats.org/officeDocument/2006/relationships/font" Target="fonts/Montserrat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SourceCodePr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Quantico-regular.fntdata"/><Relationship Id="rId50" Type="http://schemas.openxmlformats.org/officeDocument/2006/relationships/slide" Target="slides/slide45.xml"/><Relationship Id="rId53" Type="http://schemas.openxmlformats.org/officeDocument/2006/relationships/font" Target="fonts/Quantico-italic.fntdata"/><Relationship Id="rId52" Type="http://schemas.openxmlformats.org/officeDocument/2006/relationships/font" Target="fonts/Quantico-bold.fntdata"/><Relationship Id="rId11" Type="http://schemas.openxmlformats.org/officeDocument/2006/relationships/slide" Target="slides/slide6.xml"/><Relationship Id="rId55" Type="http://schemas.openxmlformats.org/officeDocument/2006/relationships/font" Target="fonts/Raleway-regular.fntdata"/><Relationship Id="rId10" Type="http://schemas.openxmlformats.org/officeDocument/2006/relationships/slide" Target="slides/slide5.xml"/><Relationship Id="rId54" Type="http://schemas.openxmlformats.org/officeDocument/2006/relationships/font" Target="fonts/Quantico-boldItalic.fntdata"/><Relationship Id="rId13" Type="http://schemas.openxmlformats.org/officeDocument/2006/relationships/slide" Target="slides/slide8.xml"/><Relationship Id="rId57" Type="http://schemas.openxmlformats.org/officeDocument/2006/relationships/font" Target="fonts/Raleway-italic.fntdata"/><Relationship Id="rId12" Type="http://schemas.openxmlformats.org/officeDocument/2006/relationships/slide" Target="slides/slide7.xml"/><Relationship Id="rId56" Type="http://schemas.openxmlformats.org/officeDocument/2006/relationships/font" Target="fonts/Raleway-bold.fntdata"/><Relationship Id="rId15" Type="http://schemas.openxmlformats.org/officeDocument/2006/relationships/slide" Target="slides/slide10.xml"/><Relationship Id="rId59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58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png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4759bac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4759bac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4759bac4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a4759bac4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a4759bac4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a4759bac4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4759bac4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a4759bac4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c431c3091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c431c3091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0ef35fc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0ef35fc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90ef35fc1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90ef35fc1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a67b6e34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a67b6e34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67b6e34f9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a67b6e34f9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a4759bac4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a4759bac4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5c431c3091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5c431c3091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910e9ce8d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910e9ce8d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90ef35fc1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90ef35fc1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 better alternative search about unknown type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90ef35fc1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90ef35fc1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90ef35fc1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90ef35fc1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a80e128657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a80e128657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a4759bac4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a4759bac4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a80e128657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a80e128657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a80e128657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a80e128657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90ef35fc1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90ef35fc1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90ef35fc1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90ef35fc1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a80e128657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a80e128657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910e9ce8d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910e9ce8d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a67b6e34f9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a67b6e34f9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90ef35fc1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90ef35fc1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a80e128657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a80e128657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a80e128657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a80e128657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a67b6e34f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a67b6e34f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a80e128657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a80e128657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a80e128657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a80e128657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a67b6e34f9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a67b6e34f9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a67b6e34f9_2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a67b6e34f9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90ef35fc1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90ef35fc1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Top-Down:</a:t>
            </a:r>
            <a:r>
              <a:rPr lang="en">
                <a:solidFill>
                  <a:schemeClr val="dk1"/>
                </a:solidFill>
              </a:rPr>
              <a:t> Start from the full shape and break down.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Bottom-Up:</a:t>
            </a:r>
            <a:r>
              <a:rPr lang="en">
                <a:solidFill>
                  <a:schemeClr val="dk1"/>
                </a:solidFill>
              </a:rPr>
              <a:t> Start from reusable small types and build up.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910e9ce8d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910e9ce8d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a67b6e34f9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a67b6e34f9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90ef35fc1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90ef35fc1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a67b6e34f9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a67b6e34f9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a67b6e34f9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a67b6e34f9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a67b6e34f9_2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a67b6e34f9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910e9ce8d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910e9ce8d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910e9ce8d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910e9ce8d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67b6e34f9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a67b6e34f9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a67b6e34f9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a67b6e34f9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4759bac4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a4759bac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5c431c309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5c431c309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00" y="0"/>
            <a:ext cx="91440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2062200" y="1289175"/>
            <a:ext cx="5019600" cy="18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050100" y="3617700"/>
            <a:ext cx="30438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hasCustomPrompt="1" type="title"/>
          </p:nvPr>
        </p:nvSpPr>
        <p:spPr>
          <a:xfrm>
            <a:off x="3030250" y="1291525"/>
            <a:ext cx="4711500" cy="11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idx="1" type="subTitle"/>
          </p:nvPr>
        </p:nvSpPr>
        <p:spPr>
          <a:xfrm>
            <a:off x="4173275" y="3581850"/>
            <a:ext cx="31698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4" name="Google Shape;64;p1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2013850" y="841075"/>
            <a:ext cx="5116200" cy="13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subTitle"/>
          </p:nvPr>
        </p:nvSpPr>
        <p:spPr>
          <a:xfrm>
            <a:off x="2013850" y="2231525"/>
            <a:ext cx="5116200" cy="20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1" name="Google Shape;71;p13"/>
          <p:cNvSpPr/>
          <p:nvPr/>
        </p:nvSpPr>
        <p:spPr>
          <a:xfrm flipH="1" rot="9076707">
            <a:off x="7972821" y="-586852"/>
            <a:ext cx="1683799" cy="1672812"/>
          </a:xfrm>
          <a:custGeom>
            <a:rect b="b" l="l" r="r" t="t"/>
            <a:pathLst>
              <a:path extrusionOk="0" h="30330" w="38869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13"/>
          <p:cNvGrpSpPr/>
          <p:nvPr/>
        </p:nvGrpSpPr>
        <p:grpSpPr>
          <a:xfrm flipH="1">
            <a:off x="683048" y="4696520"/>
            <a:ext cx="325927" cy="404808"/>
            <a:chOff x="7385113" y="1535430"/>
            <a:chExt cx="435673" cy="541115"/>
          </a:xfrm>
        </p:grpSpPr>
        <p:sp>
          <p:nvSpPr>
            <p:cNvPr id="73" name="Google Shape;73;p13"/>
            <p:cNvSpPr/>
            <p:nvPr/>
          </p:nvSpPr>
          <p:spPr>
            <a:xfrm>
              <a:off x="7385113" y="1535430"/>
              <a:ext cx="435673" cy="541115"/>
            </a:xfrm>
            <a:custGeom>
              <a:rect b="b" l="l" r="r" t="t"/>
              <a:pathLst>
                <a:path extrusionOk="0" h="541115" w="435673">
                  <a:moveTo>
                    <a:pt x="394621" y="0"/>
                  </a:moveTo>
                  <a:cubicBezTo>
                    <a:pt x="417294" y="0"/>
                    <a:pt x="435674" y="18380"/>
                    <a:pt x="435674" y="41053"/>
                  </a:cubicBezTo>
                  <a:lnTo>
                    <a:pt x="435674" y="500062"/>
                  </a:lnTo>
                  <a:cubicBezTo>
                    <a:pt x="435674" y="522735"/>
                    <a:pt x="417294" y="541115"/>
                    <a:pt x="394621" y="541115"/>
                  </a:cubicBezTo>
                  <a:lnTo>
                    <a:pt x="41053" y="541115"/>
                  </a:lnTo>
                  <a:cubicBezTo>
                    <a:pt x="18380" y="541115"/>
                    <a:pt x="0" y="522735"/>
                    <a:pt x="0" y="500062"/>
                  </a:cubicBezTo>
                  <a:lnTo>
                    <a:pt x="0" y="41053"/>
                  </a:lnTo>
                  <a:cubicBezTo>
                    <a:pt x="0" y="18380"/>
                    <a:pt x="18380" y="0"/>
                    <a:pt x="41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" name="Google Shape;74;p13"/>
            <p:cNvGrpSpPr/>
            <p:nvPr/>
          </p:nvGrpSpPr>
          <p:grpSpPr>
            <a:xfrm>
              <a:off x="7612094" y="1566576"/>
              <a:ext cx="164781" cy="41529"/>
              <a:chOff x="7612094" y="1566576"/>
              <a:chExt cx="164781" cy="41529"/>
            </a:xfrm>
          </p:grpSpPr>
          <p:sp>
            <p:nvSpPr>
              <p:cNvPr id="75" name="Google Shape;75;p13"/>
              <p:cNvSpPr/>
              <p:nvPr/>
            </p:nvSpPr>
            <p:spPr>
              <a:xfrm>
                <a:off x="7735347" y="1566576"/>
                <a:ext cx="41528" cy="41529"/>
              </a:xfrm>
              <a:custGeom>
                <a:rect b="b" l="l" r="r" t="t"/>
                <a:pathLst>
                  <a:path extrusionOk="0" h="41529" w="41528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7673721" y="1566576"/>
                <a:ext cx="41528" cy="41529"/>
              </a:xfrm>
              <a:custGeom>
                <a:rect b="b" l="l" r="r" t="t"/>
                <a:pathLst>
                  <a:path extrusionOk="0" h="41529" w="41528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4" y="41529"/>
                      <a:pt x="0" y="32194"/>
                      <a:pt x="0" y="20765"/>
                    </a:cubicBezTo>
                    <a:cubicBezTo>
                      <a:pt x="0" y="9334"/>
                      <a:pt x="9334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7612094" y="1566576"/>
                <a:ext cx="41529" cy="41529"/>
              </a:xfrm>
              <a:custGeom>
                <a:rect b="b" l="l" r="r" t="t"/>
                <a:pathLst>
                  <a:path extrusionOk="0" h="41529" w="41529">
                    <a:moveTo>
                      <a:pt x="41529" y="20765"/>
                    </a:moveTo>
                    <a:cubicBezTo>
                      <a:pt x="41529" y="32290"/>
                      <a:pt x="32195" y="41529"/>
                      <a:pt x="20764" y="41529"/>
                    </a:cubicBezTo>
                    <a:cubicBezTo>
                      <a:pt x="9335" y="41529"/>
                      <a:pt x="0" y="32194"/>
                      <a:pt x="0" y="20765"/>
                    </a:cubicBezTo>
                    <a:cubicBezTo>
                      <a:pt x="0" y="9334"/>
                      <a:pt x="9335" y="0"/>
                      <a:pt x="20764" y="0"/>
                    </a:cubicBezTo>
                    <a:cubicBezTo>
                      <a:pt x="32195" y="0"/>
                      <a:pt x="41529" y="9334"/>
                      <a:pt x="41529" y="207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8" name="Google Shape;78;p13"/>
          <p:cNvGrpSpPr/>
          <p:nvPr/>
        </p:nvGrpSpPr>
        <p:grpSpPr>
          <a:xfrm flipH="1">
            <a:off x="713902" y="4774546"/>
            <a:ext cx="268636" cy="280965"/>
            <a:chOff x="7420451" y="1639728"/>
            <a:chExt cx="359091" cy="375571"/>
          </a:xfrm>
        </p:grpSpPr>
        <p:sp>
          <p:nvSpPr>
            <p:cNvPr id="79" name="Google Shape;79;p13"/>
            <p:cNvSpPr/>
            <p:nvPr/>
          </p:nvSpPr>
          <p:spPr>
            <a:xfrm>
              <a:off x="7420451" y="1852041"/>
              <a:ext cx="357473" cy="163258"/>
            </a:xfrm>
            <a:custGeom>
              <a:rect b="b" l="l" r="r" t="t"/>
              <a:pathLst>
                <a:path extrusionOk="0" h="163258" w="357473">
                  <a:moveTo>
                    <a:pt x="40196" y="72962"/>
                  </a:moveTo>
                  <a:lnTo>
                    <a:pt x="0" y="72962"/>
                  </a:lnTo>
                  <a:lnTo>
                    <a:pt x="0" y="90297"/>
                  </a:lnTo>
                  <a:lnTo>
                    <a:pt x="40196" y="90297"/>
                  </a:lnTo>
                  <a:lnTo>
                    <a:pt x="40196" y="72962"/>
                  </a:lnTo>
                  <a:close/>
                  <a:moveTo>
                    <a:pt x="185166" y="126778"/>
                  </a:moveTo>
                  <a:lnTo>
                    <a:pt x="294894" y="126778"/>
                  </a:lnTo>
                  <a:lnTo>
                    <a:pt x="294894" y="109347"/>
                  </a:lnTo>
                  <a:lnTo>
                    <a:pt x="185166" y="109347"/>
                  </a:lnTo>
                  <a:lnTo>
                    <a:pt x="185166" y="126778"/>
                  </a:lnTo>
                  <a:close/>
                  <a:moveTo>
                    <a:pt x="294894" y="0"/>
                  </a:moveTo>
                  <a:lnTo>
                    <a:pt x="38291" y="0"/>
                  </a:lnTo>
                  <a:lnTo>
                    <a:pt x="38291" y="17335"/>
                  </a:lnTo>
                  <a:lnTo>
                    <a:pt x="294894" y="17335"/>
                  </a:lnTo>
                  <a:lnTo>
                    <a:pt x="294894" y="0"/>
                  </a:lnTo>
                  <a:close/>
                  <a:moveTo>
                    <a:pt x="0" y="163259"/>
                  </a:moveTo>
                  <a:lnTo>
                    <a:pt x="99632" y="163259"/>
                  </a:lnTo>
                  <a:lnTo>
                    <a:pt x="99632" y="145828"/>
                  </a:lnTo>
                  <a:lnTo>
                    <a:pt x="0" y="145828"/>
                  </a:lnTo>
                  <a:lnTo>
                    <a:pt x="0" y="163259"/>
                  </a:lnTo>
                  <a:close/>
                  <a:moveTo>
                    <a:pt x="76581" y="36481"/>
                  </a:moveTo>
                  <a:lnTo>
                    <a:pt x="0" y="36481"/>
                  </a:lnTo>
                  <a:lnTo>
                    <a:pt x="0" y="53816"/>
                  </a:lnTo>
                  <a:lnTo>
                    <a:pt x="76581" y="53816"/>
                  </a:lnTo>
                  <a:lnTo>
                    <a:pt x="76581" y="36481"/>
                  </a:lnTo>
                  <a:close/>
                  <a:moveTo>
                    <a:pt x="52483" y="90297"/>
                  </a:moveTo>
                  <a:lnTo>
                    <a:pt x="207836" y="90297"/>
                  </a:lnTo>
                  <a:lnTo>
                    <a:pt x="207836" y="72962"/>
                  </a:lnTo>
                  <a:lnTo>
                    <a:pt x="52483" y="72962"/>
                  </a:lnTo>
                  <a:lnTo>
                    <a:pt x="52483" y="90297"/>
                  </a:lnTo>
                  <a:close/>
                  <a:moveTo>
                    <a:pt x="164402" y="109347"/>
                  </a:moveTo>
                  <a:lnTo>
                    <a:pt x="0" y="109347"/>
                  </a:lnTo>
                  <a:lnTo>
                    <a:pt x="0" y="126778"/>
                  </a:lnTo>
                  <a:lnTo>
                    <a:pt x="164402" y="126778"/>
                  </a:lnTo>
                  <a:lnTo>
                    <a:pt x="164402" y="109347"/>
                  </a:lnTo>
                  <a:close/>
                  <a:moveTo>
                    <a:pt x="220218" y="90297"/>
                  </a:moveTo>
                  <a:lnTo>
                    <a:pt x="357378" y="90297"/>
                  </a:lnTo>
                  <a:lnTo>
                    <a:pt x="357378" y="72962"/>
                  </a:lnTo>
                  <a:lnTo>
                    <a:pt x="220218" y="72962"/>
                  </a:lnTo>
                  <a:lnTo>
                    <a:pt x="220218" y="90297"/>
                  </a:lnTo>
                  <a:close/>
                  <a:moveTo>
                    <a:pt x="97441" y="53816"/>
                  </a:moveTo>
                  <a:lnTo>
                    <a:pt x="357474" y="53816"/>
                  </a:lnTo>
                  <a:lnTo>
                    <a:pt x="357474" y="36481"/>
                  </a:lnTo>
                  <a:lnTo>
                    <a:pt x="97441" y="36481"/>
                  </a:lnTo>
                  <a:lnTo>
                    <a:pt x="97441" y="53816"/>
                  </a:lnTo>
                  <a:close/>
                  <a:moveTo>
                    <a:pt x="305371" y="0"/>
                  </a:moveTo>
                  <a:lnTo>
                    <a:pt x="305371" y="17335"/>
                  </a:lnTo>
                  <a:lnTo>
                    <a:pt x="357378" y="17335"/>
                  </a:lnTo>
                  <a:lnTo>
                    <a:pt x="357378" y="0"/>
                  </a:lnTo>
                  <a:lnTo>
                    <a:pt x="305371" y="0"/>
                  </a:lnTo>
                  <a:close/>
                  <a:moveTo>
                    <a:pt x="315659" y="126778"/>
                  </a:moveTo>
                  <a:lnTo>
                    <a:pt x="357378" y="126778"/>
                  </a:lnTo>
                  <a:lnTo>
                    <a:pt x="357378" y="109347"/>
                  </a:lnTo>
                  <a:lnTo>
                    <a:pt x="315659" y="109347"/>
                  </a:lnTo>
                  <a:lnTo>
                    <a:pt x="315659" y="126778"/>
                  </a:lnTo>
                  <a:close/>
                  <a:moveTo>
                    <a:pt x="120396" y="163259"/>
                  </a:moveTo>
                  <a:lnTo>
                    <a:pt x="222981" y="163259"/>
                  </a:lnTo>
                  <a:lnTo>
                    <a:pt x="222981" y="145828"/>
                  </a:lnTo>
                  <a:lnTo>
                    <a:pt x="120396" y="145828"/>
                  </a:lnTo>
                  <a:lnTo>
                    <a:pt x="120396" y="163259"/>
                  </a:lnTo>
                  <a:close/>
                  <a:moveTo>
                    <a:pt x="235363" y="163259"/>
                  </a:moveTo>
                  <a:lnTo>
                    <a:pt x="313563" y="163259"/>
                  </a:lnTo>
                  <a:lnTo>
                    <a:pt x="313563" y="145828"/>
                  </a:lnTo>
                  <a:lnTo>
                    <a:pt x="235363" y="145828"/>
                  </a:lnTo>
                  <a:lnTo>
                    <a:pt x="235363" y="1632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7425594" y="1639728"/>
              <a:ext cx="353948" cy="180117"/>
            </a:xfrm>
            <a:custGeom>
              <a:rect b="b" l="l" r="r" t="t"/>
              <a:pathLst>
                <a:path extrusionOk="0" h="180117" w="353948">
                  <a:moveTo>
                    <a:pt x="0" y="0"/>
                  </a:moveTo>
                  <a:lnTo>
                    <a:pt x="353949" y="0"/>
                  </a:lnTo>
                  <a:lnTo>
                    <a:pt x="353949" y="180118"/>
                  </a:lnTo>
                  <a:lnTo>
                    <a:pt x="0" y="1801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" name="Google Shape;81;p13"/>
          <p:cNvGrpSpPr/>
          <p:nvPr/>
        </p:nvGrpSpPr>
        <p:grpSpPr>
          <a:xfrm flipH="1">
            <a:off x="96200" y="4469347"/>
            <a:ext cx="355444" cy="644072"/>
            <a:chOff x="1945386" y="5582316"/>
            <a:chExt cx="470725" cy="852963"/>
          </a:xfrm>
        </p:grpSpPr>
        <p:grpSp>
          <p:nvGrpSpPr>
            <p:cNvPr id="82" name="Google Shape;82;p13"/>
            <p:cNvGrpSpPr/>
            <p:nvPr/>
          </p:nvGrpSpPr>
          <p:grpSpPr>
            <a:xfrm>
              <a:off x="1945386" y="5582316"/>
              <a:ext cx="470725" cy="852963"/>
              <a:chOff x="1945386" y="5582316"/>
              <a:chExt cx="470725" cy="852963"/>
            </a:xfrm>
          </p:grpSpPr>
          <p:sp>
            <p:nvSpPr>
              <p:cNvPr id="83" name="Google Shape;83;p13"/>
              <p:cNvSpPr/>
              <p:nvPr/>
            </p:nvSpPr>
            <p:spPr>
              <a:xfrm>
                <a:off x="1945386" y="5582316"/>
                <a:ext cx="470725" cy="852963"/>
              </a:xfrm>
              <a:custGeom>
                <a:rect b="b" l="l" r="r" t="t"/>
                <a:pathLst>
                  <a:path extrusionOk="0" h="852963" w="470725">
                    <a:moveTo>
                      <a:pt x="435388" y="0"/>
                    </a:moveTo>
                    <a:cubicBezTo>
                      <a:pt x="454904" y="0"/>
                      <a:pt x="470726" y="15821"/>
                      <a:pt x="470726" y="35338"/>
                    </a:cubicBezTo>
                    <a:lnTo>
                      <a:pt x="470726" y="817626"/>
                    </a:lnTo>
                    <a:cubicBezTo>
                      <a:pt x="470726" y="837143"/>
                      <a:pt x="454904" y="852964"/>
                      <a:pt x="435388" y="852964"/>
                    </a:cubicBezTo>
                    <a:lnTo>
                      <a:pt x="35338" y="852964"/>
                    </a:lnTo>
                    <a:cubicBezTo>
                      <a:pt x="15821" y="852964"/>
                      <a:pt x="0" y="837143"/>
                      <a:pt x="0" y="817626"/>
                    </a:cubicBezTo>
                    <a:lnTo>
                      <a:pt x="0" y="35338"/>
                    </a:lnTo>
                    <a:cubicBezTo>
                      <a:pt x="0" y="15822"/>
                      <a:pt x="15821" y="0"/>
                      <a:pt x="35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965864" y="5625846"/>
                <a:ext cx="429577" cy="699420"/>
              </a:xfrm>
              <a:custGeom>
                <a:rect b="b" l="l" r="r" t="t"/>
                <a:pathLst>
                  <a:path extrusionOk="0" h="699420" w="429577">
                    <a:moveTo>
                      <a:pt x="0" y="0"/>
                    </a:moveTo>
                    <a:lnTo>
                      <a:pt x="429578" y="0"/>
                    </a:lnTo>
                    <a:lnTo>
                      <a:pt x="429578" y="699421"/>
                    </a:lnTo>
                    <a:lnTo>
                      <a:pt x="0" y="69942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5" name="Google Shape;85;p13"/>
            <p:cNvSpPr/>
            <p:nvPr/>
          </p:nvSpPr>
          <p:spPr>
            <a:xfrm>
              <a:off x="1986438" y="6371462"/>
              <a:ext cx="388334" cy="32194"/>
            </a:xfrm>
            <a:custGeom>
              <a:rect b="b" l="l" r="r" t="t"/>
              <a:pathLst>
                <a:path extrusionOk="0" h="32194" w="388334">
                  <a:moveTo>
                    <a:pt x="88011" y="0"/>
                  </a:moveTo>
                  <a:lnTo>
                    <a:pt x="16097" y="0"/>
                  </a:lnTo>
                  <a:cubicBezTo>
                    <a:pt x="7239" y="0"/>
                    <a:pt x="0" y="7239"/>
                    <a:pt x="0" y="16097"/>
                  </a:cubicBezTo>
                  <a:cubicBezTo>
                    <a:pt x="0" y="24955"/>
                    <a:pt x="7239" y="32195"/>
                    <a:pt x="16097" y="32195"/>
                  </a:cubicBezTo>
                  <a:lnTo>
                    <a:pt x="88011" y="32195"/>
                  </a:lnTo>
                  <a:cubicBezTo>
                    <a:pt x="96869" y="32195"/>
                    <a:pt x="104108" y="24955"/>
                    <a:pt x="104108" y="16097"/>
                  </a:cubicBezTo>
                  <a:cubicBezTo>
                    <a:pt x="104108" y="7239"/>
                    <a:pt x="96869" y="0"/>
                    <a:pt x="88011" y="0"/>
                  </a:cubicBezTo>
                  <a:close/>
                  <a:moveTo>
                    <a:pt x="230124" y="0"/>
                  </a:moveTo>
                  <a:lnTo>
                    <a:pt x="158210" y="0"/>
                  </a:lnTo>
                  <a:cubicBezTo>
                    <a:pt x="149352" y="0"/>
                    <a:pt x="142113" y="7239"/>
                    <a:pt x="142113" y="16097"/>
                  </a:cubicBezTo>
                  <a:cubicBezTo>
                    <a:pt x="142113" y="24955"/>
                    <a:pt x="149352" y="32195"/>
                    <a:pt x="158210" y="32195"/>
                  </a:cubicBezTo>
                  <a:lnTo>
                    <a:pt x="230124" y="32195"/>
                  </a:lnTo>
                  <a:cubicBezTo>
                    <a:pt x="238982" y="32195"/>
                    <a:pt x="246221" y="24955"/>
                    <a:pt x="246221" y="16097"/>
                  </a:cubicBezTo>
                  <a:cubicBezTo>
                    <a:pt x="246221" y="7239"/>
                    <a:pt x="238982" y="0"/>
                    <a:pt x="230124" y="0"/>
                  </a:cubicBezTo>
                  <a:close/>
                  <a:moveTo>
                    <a:pt x="372237" y="0"/>
                  </a:moveTo>
                  <a:lnTo>
                    <a:pt x="300323" y="0"/>
                  </a:lnTo>
                  <a:cubicBezTo>
                    <a:pt x="291465" y="0"/>
                    <a:pt x="284226" y="7239"/>
                    <a:pt x="284226" y="16097"/>
                  </a:cubicBezTo>
                  <a:cubicBezTo>
                    <a:pt x="284226" y="24955"/>
                    <a:pt x="291465" y="32195"/>
                    <a:pt x="300323" y="32195"/>
                  </a:cubicBezTo>
                  <a:lnTo>
                    <a:pt x="372237" y="32195"/>
                  </a:lnTo>
                  <a:cubicBezTo>
                    <a:pt x="381095" y="32195"/>
                    <a:pt x="388334" y="24955"/>
                    <a:pt x="388334" y="16097"/>
                  </a:cubicBezTo>
                  <a:cubicBezTo>
                    <a:pt x="388334" y="7239"/>
                    <a:pt x="381095" y="0"/>
                    <a:pt x="372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13"/>
          <p:cNvGrpSpPr/>
          <p:nvPr/>
        </p:nvGrpSpPr>
        <p:grpSpPr>
          <a:xfrm>
            <a:off x="7975988" y="116167"/>
            <a:ext cx="1061979" cy="558999"/>
            <a:chOff x="3859815" y="2867310"/>
            <a:chExt cx="1262157" cy="664368"/>
          </a:xfrm>
        </p:grpSpPr>
        <p:sp>
          <p:nvSpPr>
            <p:cNvPr id="87" name="Google Shape;87;p13"/>
            <p:cNvSpPr/>
            <p:nvPr/>
          </p:nvSpPr>
          <p:spPr>
            <a:xfrm>
              <a:off x="3859815" y="2867310"/>
              <a:ext cx="1262157" cy="664368"/>
            </a:xfrm>
            <a:custGeom>
              <a:rect b="b" l="l" r="r" t="t"/>
              <a:pathLst>
                <a:path extrusionOk="0" h="664368" w="1262157">
                  <a:moveTo>
                    <a:pt x="1102233" y="344424"/>
                  </a:moveTo>
                  <a:cubicBezTo>
                    <a:pt x="1090231" y="344424"/>
                    <a:pt x="1078611" y="345757"/>
                    <a:pt x="1067372" y="348234"/>
                  </a:cubicBezTo>
                  <a:cubicBezTo>
                    <a:pt x="1048131" y="223838"/>
                    <a:pt x="945166" y="127159"/>
                    <a:pt x="817816" y="117348"/>
                  </a:cubicBezTo>
                  <a:cubicBezTo>
                    <a:pt x="756856" y="45625"/>
                    <a:pt x="666083" y="0"/>
                    <a:pt x="564547" y="0"/>
                  </a:cubicBezTo>
                  <a:cubicBezTo>
                    <a:pt x="398526" y="0"/>
                    <a:pt x="260890" y="121825"/>
                    <a:pt x="236220" y="280988"/>
                  </a:cubicBezTo>
                  <a:cubicBezTo>
                    <a:pt x="222599" y="277939"/>
                    <a:pt x="208502" y="276320"/>
                    <a:pt x="194024" y="276320"/>
                  </a:cubicBezTo>
                  <a:cubicBezTo>
                    <a:pt x="86868" y="276320"/>
                    <a:pt x="0" y="363188"/>
                    <a:pt x="0" y="470345"/>
                  </a:cubicBezTo>
                  <a:cubicBezTo>
                    <a:pt x="0" y="577501"/>
                    <a:pt x="86868" y="664369"/>
                    <a:pt x="194024" y="664369"/>
                  </a:cubicBezTo>
                  <a:lnTo>
                    <a:pt x="1102138" y="664369"/>
                  </a:lnTo>
                  <a:cubicBezTo>
                    <a:pt x="1190530" y="664369"/>
                    <a:pt x="1262158" y="592741"/>
                    <a:pt x="1262158" y="504349"/>
                  </a:cubicBezTo>
                  <a:cubicBezTo>
                    <a:pt x="1262158" y="415957"/>
                    <a:pt x="1190530" y="344329"/>
                    <a:pt x="1102138" y="344329"/>
                  </a:cubicBezTo>
                  <a:close/>
                </a:path>
              </a:pathLst>
            </a:custGeom>
            <a:solidFill>
              <a:srgbClr val="42444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4275677" y="3065525"/>
              <a:ext cx="334517" cy="380047"/>
              <a:chOff x="4275677" y="3065525"/>
              <a:chExt cx="334517" cy="380047"/>
            </a:xfrm>
          </p:grpSpPr>
          <p:grpSp>
            <p:nvGrpSpPr>
              <p:cNvPr id="89" name="Google Shape;89;p13"/>
              <p:cNvGrpSpPr/>
              <p:nvPr/>
            </p:nvGrpSpPr>
            <p:grpSpPr>
              <a:xfrm>
                <a:off x="4275677" y="3065525"/>
                <a:ext cx="334517" cy="380047"/>
                <a:chOff x="4275677" y="3065525"/>
                <a:chExt cx="334517" cy="380047"/>
              </a:xfrm>
            </p:grpSpPr>
            <p:grpSp>
              <p:nvGrpSpPr>
                <p:cNvPr id="90" name="Google Shape;90;p13"/>
                <p:cNvGrpSpPr/>
                <p:nvPr/>
              </p:nvGrpSpPr>
              <p:grpSpPr>
                <a:xfrm>
                  <a:off x="4275677" y="3301269"/>
                  <a:ext cx="334422" cy="144303"/>
                  <a:chOff x="4275677" y="3301269"/>
                  <a:chExt cx="334422" cy="144303"/>
                </a:xfrm>
              </p:grpSpPr>
              <p:sp>
                <p:nvSpPr>
                  <p:cNvPr id="91" name="Google Shape;91;p13"/>
                  <p:cNvSpPr/>
                  <p:nvPr/>
                </p:nvSpPr>
                <p:spPr>
                  <a:xfrm>
                    <a:off x="4275677" y="3331654"/>
                    <a:ext cx="334422" cy="113918"/>
                  </a:xfrm>
                  <a:custGeom>
                    <a:rect b="b" l="l" r="r" t="t"/>
                    <a:pathLst>
                      <a:path extrusionOk="0" h="113918" w="334422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3"/>
                  <p:cNvSpPr/>
                  <p:nvPr/>
                </p:nvSpPr>
                <p:spPr>
                  <a:xfrm>
                    <a:off x="4275772" y="3301269"/>
                    <a:ext cx="334327" cy="60769"/>
                  </a:xfrm>
                  <a:custGeom>
                    <a:rect b="b" l="l" r="r" t="t"/>
                    <a:pathLst>
                      <a:path extrusionOk="0" h="60769" w="334327">
                        <a:moveTo>
                          <a:pt x="334328" y="30385"/>
                        </a:moveTo>
                        <a:cubicBezTo>
                          <a:pt x="334328" y="47166"/>
                          <a:pt x="259486" y="60770"/>
                          <a:pt x="167164" y="60770"/>
                        </a:cubicBezTo>
                        <a:cubicBezTo>
                          <a:pt x="74842" y="60770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" name="Google Shape;93;p13"/>
                <p:cNvGrpSpPr/>
                <p:nvPr/>
              </p:nvGrpSpPr>
              <p:grpSpPr>
                <a:xfrm>
                  <a:off x="4275677" y="3183350"/>
                  <a:ext cx="334422" cy="144302"/>
                  <a:chOff x="4275677" y="3183350"/>
                  <a:chExt cx="334422" cy="144302"/>
                </a:xfrm>
              </p:grpSpPr>
              <p:sp>
                <p:nvSpPr>
                  <p:cNvPr id="94" name="Google Shape;94;p13"/>
                  <p:cNvSpPr/>
                  <p:nvPr/>
                </p:nvSpPr>
                <p:spPr>
                  <a:xfrm>
                    <a:off x="4275677" y="3213734"/>
                    <a:ext cx="334422" cy="113918"/>
                  </a:xfrm>
                  <a:custGeom>
                    <a:rect b="b" l="l" r="r" t="t"/>
                    <a:pathLst>
                      <a:path extrusionOk="0" h="113918" w="334422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3"/>
                  <p:cNvSpPr/>
                  <p:nvPr/>
                </p:nvSpPr>
                <p:spPr>
                  <a:xfrm>
                    <a:off x="4275772" y="3183350"/>
                    <a:ext cx="334327" cy="60769"/>
                  </a:xfrm>
                  <a:custGeom>
                    <a:rect b="b" l="l" r="r" t="t"/>
                    <a:pathLst>
                      <a:path extrusionOk="0" h="60769" w="334327">
                        <a:moveTo>
                          <a:pt x="334328" y="30385"/>
                        </a:moveTo>
                        <a:cubicBezTo>
                          <a:pt x="334328" y="47166"/>
                          <a:pt x="259486" y="60769"/>
                          <a:pt x="167164" y="60769"/>
                        </a:cubicBezTo>
                        <a:cubicBezTo>
                          <a:pt x="74842" y="60769"/>
                          <a:pt x="0" y="47166"/>
                          <a:pt x="0" y="30385"/>
                        </a:cubicBezTo>
                        <a:cubicBezTo>
                          <a:pt x="0" y="13604"/>
                          <a:pt x="74842" y="0"/>
                          <a:pt x="167164" y="0"/>
                        </a:cubicBezTo>
                        <a:cubicBezTo>
                          <a:pt x="259486" y="0"/>
                          <a:pt x="334328" y="13604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" name="Google Shape;96;p13"/>
                <p:cNvGrpSpPr/>
                <p:nvPr/>
              </p:nvGrpSpPr>
              <p:grpSpPr>
                <a:xfrm>
                  <a:off x="4275677" y="3065525"/>
                  <a:ext cx="334517" cy="144303"/>
                  <a:chOff x="4275677" y="3065525"/>
                  <a:chExt cx="334517" cy="144303"/>
                </a:xfrm>
              </p:grpSpPr>
              <p:sp>
                <p:nvSpPr>
                  <p:cNvPr id="97" name="Google Shape;97;p13"/>
                  <p:cNvSpPr/>
                  <p:nvPr/>
                </p:nvSpPr>
                <p:spPr>
                  <a:xfrm>
                    <a:off x="4275677" y="3095910"/>
                    <a:ext cx="334422" cy="113918"/>
                  </a:xfrm>
                  <a:custGeom>
                    <a:rect b="b" l="l" r="r" t="t"/>
                    <a:pathLst>
                      <a:path extrusionOk="0" h="113918" w="334422">
                        <a:moveTo>
                          <a:pt x="95" y="0"/>
                        </a:moveTo>
                        <a:lnTo>
                          <a:pt x="95" y="83534"/>
                        </a:lnTo>
                        <a:cubicBezTo>
                          <a:pt x="95" y="100298"/>
                          <a:pt x="74962" y="113919"/>
                          <a:pt x="167259" y="113919"/>
                        </a:cubicBezTo>
                        <a:cubicBezTo>
                          <a:pt x="259556" y="113919"/>
                          <a:pt x="334423" y="100298"/>
                          <a:pt x="334423" y="83534"/>
                        </a:cubicBezTo>
                        <a:lnTo>
                          <a:pt x="33442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CFD3D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" name="Google Shape;98;p13"/>
                  <p:cNvSpPr/>
                  <p:nvPr/>
                </p:nvSpPr>
                <p:spPr>
                  <a:xfrm>
                    <a:off x="4275867" y="3065525"/>
                    <a:ext cx="334327" cy="60769"/>
                  </a:xfrm>
                  <a:custGeom>
                    <a:rect b="b" l="l" r="r" t="t"/>
                    <a:pathLst>
                      <a:path extrusionOk="0" h="60769" w="334327">
                        <a:moveTo>
                          <a:pt x="334328" y="30385"/>
                        </a:moveTo>
                        <a:cubicBezTo>
                          <a:pt x="334328" y="47149"/>
                          <a:pt x="259461" y="60770"/>
                          <a:pt x="167164" y="60770"/>
                        </a:cubicBezTo>
                        <a:cubicBezTo>
                          <a:pt x="74866" y="60770"/>
                          <a:pt x="0" y="47149"/>
                          <a:pt x="0" y="30385"/>
                        </a:cubicBezTo>
                        <a:cubicBezTo>
                          <a:pt x="0" y="13621"/>
                          <a:pt x="74866" y="0"/>
                          <a:pt x="167164" y="0"/>
                        </a:cubicBezTo>
                        <a:cubicBezTo>
                          <a:pt x="259461" y="0"/>
                          <a:pt x="334328" y="13621"/>
                          <a:pt x="334328" y="30385"/>
                        </a:cubicBezTo>
                        <a:close/>
                      </a:path>
                    </a:pathLst>
                  </a:custGeom>
                  <a:solidFill>
                    <a:srgbClr val="E6EAF0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99" name="Google Shape;99;p13"/>
              <p:cNvSpPr/>
              <p:nvPr/>
            </p:nvSpPr>
            <p:spPr>
              <a:xfrm>
                <a:off x="4529994" y="3140487"/>
                <a:ext cx="38100" cy="38100"/>
              </a:xfrm>
              <a:custGeom>
                <a:rect b="b" l="l" r="r" t="t"/>
                <a:pathLst>
                  <a:path extrusionOk="0" h="38100" w="3810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2"/>
                      <a:pt x="8572" y="0"/>
                      <a:pt x="19050" y="0"/>
                    </a:cubicBezTo>
                    <a:cubicBezTo>
                      <a:pt x="29528" y="0"/>
                      <a:pt x="38100" y="8572"/>
                      <a:pt x="38100" y="19050"/>
                    </a:cubicBezTo>
                    <a:close/>
                  </a:path>
                </a:pathLst>
              </a:custGeom>
              <a:solidFill>
                <a:srgbClr val="55C0E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4529994" y="3256216"/>
                <a:ext cx="38100" cy="38100"/>
              </a:xfrm>
              <a:custGeom>
                <a:rect b="b" l="l" r="r" t="t"/>
                <a:pathLst>
                  <a:path extrusionOk="0" h="38100" w="3810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4529994" y="3377088"/>
                <a:ext cx="38100" cy="38100"/>
              </a:xfrm>
              <a:custGeom>
                <a:rect b="b" l="l" r="r" t="t"/>
                <a:pathLst>
                  <a:path extrusionOk="0" h="38100" w="38100">
                    <a:moveTo>
                      <a:pt x="38100" y="19050"/>
                    </a:moveTo>
                    <a:cubicBezTo>
                      <a:pt x="38100" y="29623"/>
                      <a:pt x="29528" y="38100"/>
                      <a:pt x="19050" y="38100"/>
                    </a:cubicBezTo>
                    <a:cubicBezTo>
                      <a:pt x="8572" y="38100"/>
                      <a:pt x="0" y="29528"/>
                      <a:pt x="0" y="19050"/>
                    </a:cubicBezTo>
                    <a:cubicBezTo>
                      <a:pt x="0" y="8573"/>
                      <a:pt x="8572" y="0"/>
                      <a:pt x="19050" y="0"/>
                    </a:cubicBezTo>
                    <a:cubicBezTo>
                      <a:pt x="29528" y="0"/>
                      <a:pt x="38100" y="8573"/>
                      <a:pt x="38100" y="19050"/>
                    </a:cubicBezTo>
                    <a:close/>
                  </a:path>
                </a:pathLst>
              </a:custGeom>
              <a:solidFill>
                <a:srgbClr val="E6EAF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2" name="Google Shape;102;p13"/>
          <p:cNvGrpSpPr/>
          <p:nvPr/>
        </p:nvGrpSpPr>
        <p:grpSpPr>
          <a:xfrm flipH="1" rot="5400000">
            <a:off x="557972" y="4696603"/>
            <a:ext cx="16329" cy="218290"/>
            <a:chOff x="10809827" y="4402455"/>
            <a:chExt cx="24764" cy="330993"/>
          </a:xfrm>
        </p:grpSpPr>
        <p:sp>
          <p:nvSpPr>
            <p:cNvPr id="103" name="Google Shape;103;p13"/>
            <p:cNvSpPr/>
            <p:nvPr/>
          </p:nvSpPr>
          <p:spPr>
            <a:xfrm>
              <a:off x="10822209" y="4414266"/>
              <a:ext cx="9525" cy="307467"/>
            </a:xfrm>
            <a:custGeom>
              <a:rect b="b" l="l" r="r" t="t"/>
              <a:pathLst>
                <a:path extrusionOk="0" h="307467" w="9525">
                  <a:moveTo>
                    <a:pt x="-1" y="307467"/>
                  </a:moveTo>
                  <a:lnTo>
                    <a:pt x="-1" y="0"/>
                  </a:lnTo>
                </a:path>
              </a:pathLst>
            </a:custGeom>
            <a:solidFill>
              <a:schemeClr val="accent4"/>
            </a:solidFill>
            <a:ln cap="flat" cmpd="sng" w="10950">
              <a:solidFill>
                <a:schemeClr val="accent4"/>
              </a:solidFill>
              <a:prstDash val="dashDot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0809827" y="4708683"/>
              <a:ext cx="24764" cy="24765"/>
            </a:xfrm>
            <a:custGeom>
              <a:rect b="b" l="l" r="r" t="t"/>
              <a:pathLst>
                <a:path extrusionOk="0" h="24765" w="24764">
                  <a:moveTo>
                    <a:pt x="24765" y="12382"/>
                  </a:moveTo>
                  <a:cubicBezTo>
                    <a:pt x="24765" y="19240"/>
                    <a:pt x="19241" y="24765"/>
                    <a:pt x="12382" y="24765"/>
                  </a:cubicBezTo>
                  <a:cubicBezTo>
                    <a:pt x="5524" y="24765"/>
                    <a:pt x="0" y="19240"/>
                    <a:pt x="0" y="12382"/>
                  </a:cubicBezTo>
                  <a:cubicBezTo>
                    <a:pt x="0" y="5524"/>
                    <a:pt x="5524" y="0"/>
                    <a:pt x="12382" y="0"/>
                  </a:cubicBezTo>
                  <a:cubicBezTo>
                    <a:pt x="19241" y="0"/>
                    <a:pt x="24765" y="5524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0809827" y="4402455"/>
              <a:ext cx="24764" cy="24764"/>
            </a:xfrm>
            <a:custGeom>
              <a:rect b="b" l="l" r="r" t="t"/>
              <a:pathLst>
                <a:path extrusionOk="0" h="24764" w="24764">
                  <a:moveTo>
                    <a:pt x="24765" y="12382"/>
                  </a:moveTo>
                  <a:cubicBezTo>
                    <a:pt x="24765" y="5524"/>
                    <a:pt x="19241" y="0"/>
                    <a:pt x="12382" y="0"/>
                  </a:cubicBezTo>
                  <a:cubicBezTo>
                    <a:pt x="5524" y="0"/>
                    <a:pt x="0" y="5524"/>
                    <a:pt x="0" y="12382"/>
                  </a:cubicBezTo>
                  <a:cubicBezTo>
                    <a:pt x="0" y="19240"/>
                    <a:pt x="5524" y="24765"/>
                    <a:pt x="12382" y="24765"/>
                  </a:cubicBezTo>
                  <a:cubicBezTo>
                    <a:pt x="19241" y="24765"/>
                    <a:pt x="24765" y="19240"/>
                    <a:pt x="24765" y="12382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3"/>
          <p:cNvSpPr/>
          <p:nvPr/>
        </p:nvSpPr>
        <p:spPr>
          <a:xfrm rot="-532595">
            <a:off x="7984139" y="4422751"/>
            <a:ext cx="1661199" cy="1343241"/>
          </a:xfrm>
          <a:custGeom>
            <a:rect b="b" l="l" r="r" t="t"/>
            <a:pathLst>
              <a:path extrusionOk="0" h="31790" w="39315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3"/>
          <p:cNvSpPr/>
          <p:nvPr/>
        </p:nvSpPr>
        <p:spPr>
          <a:xfrm flipH="1" rot="-5145822">
            <a:off x="-1235221" y="72085"/>
            <a:ext cx="2404292" cy="1318592"/>
          </a:xfrm>
          <a:custGeom>
            <a:rect b="b" l="l" r="r" t="t"/>
            <a:pathLst>
              <a:path extrusionOk="0" h="31790" w="39315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7" name="Google Shape;117;p14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8" name="Google Shape;118;p14"/>
          <p:cNvSpPr txBox="1"/>
          <p:nvPr>
            <p:ph hasCustomPrompt="1"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4"/>
          <p:cNvSpPr txBox="1"/>
          <p:nvPr>
            <p:ph hasCustomPrompt="1"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4"/>
          <p:cNvSpPr txBox="1"/>
          <p:nvPr>
            <p:ph hasCustomPrompt="1"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14"/>
          <p:cNvSpPr txBox="1"/>
          <p:nvPr>
            <p:ph hasCustomPrompt="1"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4679150" y="2453574"/>
            <a:ext cx="33843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1080525" y="2453574"/>
            <a:ext cx="33843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3" type="subTitle"/>
          </p:nvPr>
        </p:nvSpPr>
        <p:spPr>
          <a:xfrm>
            <a:off x="1080536" y="1817200"/>
            <a:ext cx="3384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4" type="subTitle"/>
          </p:nvPr>
        </p:nvSpPr>
        <p:spPr>
          <a:xfrm>
            <a:off x="4679164" y="1817200"/>
            <a:ext cx="3384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8" name="Google Shape;128;p15"/>
          <p:cNvSpPr/>
          <p:nvPr/>
        </p:nvSpPr>
        <p:spPr>
          <a:xfrm rot="5551952">
            <a:off x="-721531" y="4084618"/>
            <a:ext cx="2053998" cy="1765206"/>
          </a:xfrm>
          <a:custGeom>
            <a:rect b="b" l="l" r="r" t="t"/>
            <a:pathLst>
              <a:path extrusionOk="0" h="30330" w="38869">
                <a:moveTo>
                  <a:pt x="24297" y="1"/>
                </a:moveTo>
                <a:cubicBezTo>
                  <a:pt x="23576" y="1"/>
                  <a:pt x="22813" y="81"/>
                  <a:pt x="22018" y="271"/>
                </a:cubicBezTo>
                <a:cubicBezTo>
                  <a:pt x="16904" y="1494"/>
                  <a:pt x="14626" y="5778"/>
                  <a:pt x="11611" y="8671"/>
                </a:cubicBezTo>
                <a:cubicBezTo>
                  <a:pt x="10032" y="10186"/>
                  <a:pt x="7766" y="10684"/>
                  <a:pt x="5916" y="11826"/>
                </a:cubicBezTo>
                <a:cubicBezTo>
                  <a:pt x="0" y="15481"/>
                  <a:pt x="539" y="24197"/>
                  <a:pt x="4874" y="27639"/>
                </a:cubicBezTo>
                <a:cubicBezTo>
                  <a:pt x="7150" y="29445"/>
                  <a:pt x="9815" y="30330"/>
                  <a:pt x="12976" y="30330"/>
                </a:cubicBezTo>
                <a:cubicBezTo>
                  <a:pt x="15025" y="30330"/>
                  <a:pt x="17282" y="29958"/>
                  <a:pt x="19778" y="29225"/>
                </a:cubicBezTo>
                <a:cubicBezTo>
                  <a:pt x="26123" y="27360"/>
                  <a:pt x="30656" y="26268"/>
                  <a:pt x="34763" y="20412"/>
                </a:cubicBezTo>
                <a:cubicBezTo>
                  <a:pt x="38869" y="14558"/>
                  <a:pt x="35544" y="6859"/>
                  <a:pt x="30907" y="2368"/>
                </a:cubicBezTo>
                <a:cubicBezTo>
                  <a:pt x="30907" y="2368"/>
                  <a:pt x="28215" y="1"/>
                  <a:pt x="24297" y="1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 rot="-460685">
            <a:off x="-850641" y="-888875"/>
            <a:ext cx="2082611" cy="1683994"/>
          </a:xfrm>
          <a:custGeom>
            <a:rect b="b" l="l" r="r" t="t"/>
            <a:pathLst>
              <a:path extrusionOk="0" h="31790" w="39315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 rot="3259731">
            <a:off x="7063135" y="-804478"/>
            <a:ext cx="3168421" cy="2561976"/>
          </a:xfrm>
          <a:custGeom>
            <a:rect b="b" l="l" r="r" t="t"/>
            <a:pathLst>
              <a:path extrusionOk="0" h="31790" w="39315">
                <a:moveTo>
                  <a:pt x="21370" y="0"/>
                </a:moveTo>
                <a:cubicBezTo>
                  <a:pt x="19245" y="0"/>
                  <a:pt x="16609" y="420"/>
                  <a:pt x="13994" y="1929"/>
                </a:cubicBezTo>
                <a:cubicBezTo>
                  <a:pt x="8094" y="5332"/>
                  <a:pt x="5120" y="12086"/>
                  <a:pt x="2561" y="17498"/>
                </a:cubicBezTo>
                <a:cubicBezTo>
                  <a:pt x="0" y="22912"/>
                  <a:pt x="1474" y="28410"/>
                  <a:pt x="5979" y="30920"/>
                </a:cubicBezTo>
                <a:cubicBezTo>
                  <a:pt x="7113" y="31551"/>
                  <a:pt x="8155" y="31789"/>
                  <a:pt x="9181" y="31789"/>
                </a:cubicBezTo>
                <a:cubicBezTo>
                  <a:pt x="12232" y="31789"/>
                  <a:pt x="15135" y="29683"/>
                  <a:pt x="19863" y="29548"/>
                </a:cubicBezTo>
                <a:cubicBezTo>
                  <a:pt x="20630" y="29526"/>
                  <a:pt x="21329" y="29520"/>
                  <a:pt x="21975" y="29520"/>
                </a:cubicBezTo>
                <a:cubicBezTo>
                  <a:pt x="22766" y="29520"/>
                  <a:pt x="23477" y="29529"/>
                  <a:pt x="24134" y="29529"/>
                </a:cubicBezTo>
                <a:cubicBezTo>
                  <a:pt x="27359" y="29529"/>
                  <a:pt x="29297" y="29308"/>
                  <a:pt x="33123" y="26702"/>
                </a:cubicBezTo>
                <a:cubicBezTo>
                  <a:pt x="38366" y="23130"/>
                  <a:pt x="39314" y="14704"/>
                  <a:pt x="35179" y="8470"/>
                </a:cubicBezTo>
                <a:cubicBezTo>
                  <a:pt x="31041" y="2236"/>
                  <a:pt x="25903" y="663"/>
                  <a:pt x="25903" y="663"/>
                </a:cubicBezTo>
                <a:cubicBezTo>
                  <a:pt x="25903" y="663"/>
                  <a:pt x="24040" y="0"/>
                  <a:pt x="21370" y="0"/>
                </a:cubicBezTo>
                <a:close/>
              </a:path>
            </a:pathLst>
          </a:custGeom>
          <a:solidFill>
            <a:srgbClr val="000000">
              <a:alpha val="100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186988" y="1906688"/>
            <a:ext cx="3943500" cy="11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5731913" y="1906688"/>
            <a:ext cx="2225100" cy="11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809700"/>
            <a:ext cx="7704000" cy="25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5" name="Google Shape;25;p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807625" y="2775700"/>
            <a:ext cx="3415800" cy="14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4922022" y="2775700"/>
            <a:ext cx="3415800" cy="14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807630" y="2403350"/>
            <a:ext cx="34158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922022" y="2403350"/>
            <a:ext cx="34158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7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37" name="Google Shape;37;p7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7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7"/>
          <p:cNvSpPr txBox="1"/>
          <p:nvPr>
            <p:ph type="title"/>
          </p:nvPr>
        </p:nvSpPr>
        <p:spPr>
          <a:xfrm>
            <a:off x="720000" y="475500"/>
            <a:ext cx="77040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720000" y="1244275"/>
            <a:ext cx="3692400" cy="29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8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44" name="Google Shape;44;p8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8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8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7" name="Google Shape;47;p8"/>
          <p:cNvSpPr txBox="1"/>
          <p:nvPr>
            <p:ph type="title"/>
          </p:nvPr>
        </p:nvSpPr>
        <p:spPr>
          <a:xfrm>
            <a:off x="2801700" y="1918054"/>
            <a:ext cx="5622300" cy="24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9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0" name="Google Shape;50;p9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9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 rot="515">
            <a:off x="2406900" y="1623064"/>
            <a:ext cx="6006600" cy="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9"/>
          <p:cNvSpPr txBox="1"/>
          <p:nvPr>
            <p:ph idx="1" type="subTitle"/>
          </p:nvPr>
        </p:nvSpPr>
        <p:spPr>
          <a:xfrm>
            <a:off x="3658200" y="2303046"/>
            <a:ext cx="47553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7" name="Google Shape;57;p10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0" name="Google Shape;60;p10"/>
          <p:cNvSpPr txBox="1"/>
          <p:nvPr>
            <p:ph type="title"/>
          </p:nvPr>
        </p:nvSpPr>
        <p:spPr>
          <a:xfrm>
            <a:off x="720000" y="2233875"/>
            <a:ext cx="7704000" cy="61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ctrTitle"/>
          </p:nvPr>
        </p:nvSpPr>
        <p:spPr>
          <a:xfrm>
            <a:off x="1312200" y="1162500"/>
            <a:ext cx="6519600" cy="18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TypeScript #1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269400" y="917625"/>
            <a:ext cx="8605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/>
        </p:nvSpPr>
        <p:spPr>
          <a:xfrm>
            <a:off x="998250" y="2179200"/>
            <a:ext cx="7147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How was this problem fixed?</a:t>
            </a:r>
            <a:endParaRPr sz="4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05" name="Google Shape;205;p25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&lt;/</a:t>
            </a:r>
            <a:r>
              <a:rPr lang="en">
                <a:solidFill>
                  <a:srgbClr val="4A86E8"/>
                </a:solidFill>
              </a:rPr>
              <a:t> TypeScript</a:t>
            </a:r>
            <a:r>
              <a:rPr lang="en"/>
              <a:t> was the answer</a:t>
            </a:r>
            <a:endParaRPr/>
          </a:p>
        </p:txBody>
      </p:sp>
      <p:sp>
        <p:nvSpPr>
          <p:cNvPr id="211" name="Google Shape;211;p26"/>
          <p:cNvSpPr txBox="1"/>
          <p:nvPr/>
        </p:nvSpPr>
        <p:spPr>
          <a:xfrm>
            <a:off x="842700" y="1496400"/>
            <a:ext cx="7458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Microsoft introduced </a:t>
            </a:r>
            <a:r>
              <a:rPr lang="en" sz="2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as a solution: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Quantico"/>
              <a:buChar char="●"/>
            </a:pP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Code is safe and type annotated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Quantico"/>
              <a:buChar char="●"/>
            </a:pP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Bugs appear early in compile time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Quantico"/>
              <a:buChar char="●"/>
            </a:pP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M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aintaining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Large projects became easier.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/>
        </p:nvSpPr>
        <p:spPr>
          <a:xfrm>
            <a:off x="1001100" y="2171550"/>
            <a:ext cx="714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What is </a:t>
            </a:r>
            <a:r>
              <a:rPr lang="en" sz="40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</a:t>
            </a:r>
            <a:r>
              <a:rPr lang="en" sz="4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?</a:t>
            </a:r>
            <a:endParaRPr sz="40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&lt;/</a:t>
            </a:r>
            <a:r>
              <a:rPr lang="en"/>
              <a:t> </a:t>
            </a:r>
            <a:r>
              <a:rPr lang="en">
                <a:solidFill>
                  <a:srgbClr val="4A86E8"/>
                </a:solidFill>
                <a:highlight>
                  <a:schemeClr val="lt1"/>
                </a:highlight>
              </a:rPr>
              <a:t>TypeScript</a:t>
            </a:r>
            <a:r>
              <a:rPr lang="en"/>
              <a:t>, </a:t>
            </a:r>
            <a:r>
              <a:rPr lang="en">
                <a:solidFill>
                  <a:srgbClr val="FFFF00"/>
                </a:solidFill>
              </a:rPr>
              <a:t>JavaScript</a:t>
            </a:r>
            <a:r>
              <a:rPr lang="en"/>
              <a:t>’s cousin</a:t>
            </a:r>
            <a:endParaRPr/>
          </a:p>
        </p:txBody>
      </p:sp>
      <p:sp>
        <p:nvSpPr>
          <p:cNvPr id="223" name="Google Shape;223;p28"/>
          <p:cNvSpPr txBox="1"/>
          <p:nvPr/>
        </p:nvSpPr>
        <p:spPr>
          <a:xfrm>
            <a:off x="883200" y="1419975"/>
            <a:ext cx="6863400" cy="3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is a superset of </a:t>
            </a:r>
            <a:r>
              <a:rPr lang="en" sz="26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JavaScript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Where it includes static types, and can also be dynamically typed.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is also not “Compiled” but rather Transpiled – converted into </a:t>
            </a:r>
            <a:r>
              <a:rPr lang="en" sz="26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JavaScript </a:t>
            </a:r>
            <a:r>
              <a:rPr lang="en" sz="2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code, but why?</a:t>
            </a:r>
            <a:endParaRPr sz="2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720000" y="22827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&lt;/</a:t>
            </a:r>
            <a:r>
              <a:rPr lang="en"/>
              <a:t> </a:t>
            </a:r>
            <a:r>
              <a:rPr lang="en">
                <a:highlight>
                  <a:schemeClr val="lt1"/>
                </a:highlight>
              </a:rPr>
              <a:t>Quick fact</a:t>
            </a:r>
            <a:endParaRPr/>
          </a:p>
        </p:txBody>
      </p:sp>
      <p:sp>
        <p:nvSpPr>
          <p:cNvPr id="229" name="Google Shape;229;p29"/>
          <p:cNvSpPr txBox="1"/>
          <p:nvPr/>
        </p:nvSpPr>
        <p:spPr>
          <a:xfrm>
            <a:off x="154600" y="1005000"/>
            <a:ext cx="8857200" cy="3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Quantico"/>
              <a:buChar char="●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When </a:t>
            </a: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was created, no browser or runtime could execute </a:t>
            </a: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directly.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Quantico"/>
              <a:buChar char="●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So </a:t>
            </a: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had two choices: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antico"/>
              <a:buChar char="○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Option A: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Quantico"/>
              <a:buChar char="■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Create a new runtime or virtual machine that understands </a:t>
            </a: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→ Not practical.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Quantico"/>
              <a:buChar char="■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It would break compatibility with the entire </a:t>
            </a:r>
            <a:r>
              <a:rPr lang="en" sz="16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JS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ecosystem.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Quantico"/>
              <a:buChar char="○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Option B: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Quantico"/>
              <a:buChar char="■"/>
            </a:pP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Compile </a:t>
            </a: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into </a:t>
            </a:r>
            <a:r>
              <a:rPr lang="en" sz="16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JavaScript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, which browsers already understand.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Quantico"/>
              <a:buChar char="■"/>
            </a:pPr>
            <a:r>
              <a:rPr lang="en" sz="16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chose 100% compatibility with existing </a:t>
            </a:r>
            <a:r>
              <a:rPr lang="en" sz="16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JavaScript </a:t>
            </a:r>
            <a:r>
              <a:rPr lang="en" sz="1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engines, so it had to be transpiled.</a:t>
            </a:r>
            <a:endParaRPr sz="1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720000" y="22827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&lt;/</a:t>
            </a:r>
            <a:r>
              <a:rPr lang="en"/>
              <a:t> </a:t>
            </a:r>
            <a:r>
              <a:rPr lang="en">
                <a:highlight>
                  <a:schemeClr val="lt1"/>
                </a:highlight>
              </a:rPr>
              <a:t>Dynamic vs Static Typing</a:t>
            </a:r>
            <a:endParaRPr/>
          </a:p>
        </p:txBody>
      </p:sp>
      <p:sp>
        <p:nvSpPr>
          <p:cNvPr id="235" name="Google Shape;235;p30"/>
          <p:cNvSpPr txBox="1"/>
          <p:nvPr/>
        </p:nvSpPr>
        <p:spPr>
          <a:xfrm>
            <a:off x="883200" y="1005000"/>
            <a:ext cx="6863400" cy="3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Quantico"/>
              <a:buChar char="●"/>
            </a:pPr>
            <a:r>
              <a:rPr lang="en" sz="2400">
                <a:solidFill>
                  <a:schemeClr val="accent2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Dynamic typing</a:t>
            </a:r>
            <a:r>
              <a:rPr lang="en" sz="2400">
                <a:solidFill>
                  <a:srgbClr val="F0F6FC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means type checking happens at runtime, not during compilation. (e.g. Python, JavaScript)</a:t>
            </a:r>
            <a:endParaRPr sz="2400">
              <a:solidFill>
                <a:srgbClr val="F0F6FC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0F6FC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Quantico"/>
              <a:buChar char="●"/>
            </a:pPr>
            <a:r>
              <a:rPr lang="en" sz="2400">
                <a:solidFill>
                  <a:srgbClr val="F0F6FC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While </a:t>
            </a:r>
            <a:r>
              <a:rPr lang="en" sz="2400">
                <a:solidFill>
                  <a:schemeClr val="accent3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Static typing</a:t>
            </a:r>
            <a:r>
              <a:rPr lang="en" sz="2400">
                <a:solidFill>
                  <a:srgbClr val="F0F6FC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is that the type checking happens during writing code, so errors appear early on. (e.g. C++, Java)</a:t>
            </a:r>
            <a:endParaRPr sz="2400">
              <a:solidFill>
                <a:srgbClr val="F0F6FC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/>
          <p:nvPr>
            <p:ph idx="1" type="subTitle"/>
          </p:nvPr>
        </p:nvSpPr>
        <p:spPr>
          <a:xfrm>
            <a:off x="266750" y="1014675"/>
            <a:ext cx="8755200" cy="3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Why do we say compilation time even tho         JS is interpreted and what is a LSP?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          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        First one to answer =&gt; 5 mohsens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1" name="Google Shape;241;p31"/>
          <p:cNvSpPr/>
          <p:nvPr/>
        </p:nvSpPr>
        <p:spPr>
          <a:xfrm>
            <a:off x="0" y="-58725"/>
            <a:ext cx="9617100" cy="857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85200C"/>
                </a:solidFill>
                <a:latin typeface="Quantico"/>
                <a:ea typeface="Quantico"/>
                <a:cs typeface="Quantico"/>
                <a:sym typeface="Quantico"/>
              </a:rPr>
              <a:t>                 </a:t>
            </a:r>
            <a:endParaRPr sz="4000">
              <a:solidFill>
                <a:srgbClr val="85200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85200C"/>
                </a:solidFill>
                <a:latin typeface="Quantico"/>
                <a:ea typeface="Quantico"/>
                <a:cs typeface="Quantico"/>
                <a:sym typeface="Quantico"/>
              </a:rPr>
              <a:t>               </a:t>
            </a:r>
            <a:r>
              <a:rPr lang="en" sz="4000">
                <a:solidFill>
                  <a:srgbClr val="85200C"/>
                </a:solidFill>
                <a:latin typeface="Quantico"/>
                <a:ea typeface="Quantico"/>
                <a:cs typeface="Quantico"/>
                <a:sym typeface="Quantico"/>
              </a:rPr>
              <a:t>Quick Competition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42" name="Google Shape;242;p31" title="giphy.gif"/>
          <p:cNvPicPr preferRelativeResize="0"/>
          <p:nvPr/>
        </p:nvPicPr>
        <p:blipFill rotWithShape="1">
          <a:blip r:embed="rId3">
            <a:alphaModFix/>
          </a:blip>
          <a:srcRect b="15841" l="0" r="0" t="11357"/>
          <a:stretch/>
        </p:blipFill>
        <p:spPr>
          <a:xfrm>
            <a:off x="3455813" y="2241200"/>
            <a:ext cx="2232374" cy="16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1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49" name="Google Shape;249;p32"/>
          <p:cNvSpPr txBox="1"/>
          <p:nvPr>
            <p:ph idx="1" type="subTitle"/>
          </p:nvPr>
        </p:nvSpPr>
        <p:spPr>
          <a:xfrm>
            <a:off x="260175" y="1132352"/>
            <a:ext cx="84732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1_ </a:t>
            </a:r>
            <a:r>
              <a:rPr lang="en" sz="1800"/>
              <a:t>Problem with Js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2_ </a:t>
            </a:r>
            <a:r>
              <a:rPr lang="en" sz="1800"/>
              <a:t>How the Problem is Solved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3_ </a:t>
            </a:r>
            <a:r>
              <a:rPr lang="en" sz="1800"/>
              <a:t>What is TypeScript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4_ </a:t>
            </a:r>
            <a:r>
              <a:rPr lang="en" sz="1800"/>
              <a:t>Basics of TypeScript</a:t>
            </a:r>
            <a:endParaRPr sz="1800"/>
          </a:p>
        </p:txBody>
      </p:sp>
      <p:sp>
        <p:nvSpPr>
          <p:cNvPr id="250" name="Google Shape;250;p32"/>
          <p:cNvSpPr txBox="1"/>
          <p:nvPr/>
        </p:nvSpPr>
        <p:spPr>
          <a:xfrm>
            <a:off x="1008392" y="3496200"/>
            <a:ext cx="24378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Types 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Functions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Arrays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Interfaces </a:t>
            </a:r>
            <a:endParaRPr sz="1300"/>
          </a:p>
        </p:txBody>
      </p:sp>
      <p:cxnSp>
        <p:nvCxnSpPr>
          <p:cNvPr id="251" name="Google Shape;251;p32"/>
          <p:cNvCxnSpPr/>
          <p:nvPr/>
        </p:nvCxnSpPr>
        <p:spPr>
          <a:xfrm flipH="1" rot="10800000">
            <a:off x="284750" y="1737375"/>
            <a:ext cx="2732700" cy="11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2"/>
          <p:cNvCxnSpPr/>
          <p:nvPr/>
        </p:nvCxnSpPr>
        <p:spPr>
          <a:xfrm>
            <a:off x="-985250" y="1578675"/>
            <a:ext cx="845400" cy="845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2"/>
          <p:cNvCxnSpPr/>
          <p:nvPr/>
        </p:nvCxnSpPr>
        <p:spPr>
          <a:xfrm flipH="1" rot="10800000">
            <a:off x="357775" y="2293129"/>
            <a:ext cx="3873000" cy="27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32"/>
          <p:cNvCxnSpPr/>
          <p:nvPr/>
        </p:nvCxnSpPr>
        <p:spPr>
          <a:xfrm>
            <a:off x="351425" y="2858664"/>
            <a:ext cx="3040200" cy="24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32"/>
          <p:cNvSpPr txBox="1"/>
          <p:nvPr/>
        </p:nvSpPr>
        <p:spPr>
          <a:xfrm>
            <a:off x="3505593" y="3161800"/>
            <a:ext cx="5583300" cy="15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Union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Intersection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Generic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classes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 vs Interface vs Class vs Object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56" name="Google Shape;256;p32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/>
        </p:nvSpPr>
        <p:spPr>
          <a:xfrm>
            <a:off x="2205000" y="2171550"/>
            <a:ext cx="473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 </a:t>
            </a:r>
            <a:r>
              <a:rPr lang="en" sz="4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Basics</a:t>
            </a:r>
            <a:endParaRPr sz="40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2" name="Google Shape;262;p33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348725" y="206425"/>
            <a:ext cx="2767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1- Types:</a:t>
            </a:r>
            <a:endParaRPr sz="3600"/>
          </a:p>
        </p:txBody>
      </p:sp>
      <p:sp>
        <p:nvSpPr>
          <p:cNvPr id="268" name="Google Shape;268;p34"/>
          <p:cNvSpPr txBox="1"/>
          <p:nvPr>
            <p:ph idx="1" type="body"/>
          </p:nvPr>
        </p:nvSpPr>
        <p:spPr>
          <a:xfrm>
            <a:off x="348725" y="1092050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 = </a:t>
            </a:r>
            <a:r>
              <a:rPr lang="en" sz="19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"Mohsen"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9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9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28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isCool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9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Boolean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true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850">
              <a:solidFill>
                <a:srgbClr val="D4D4D4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You can also define your own type, for example: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Committee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9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"Backend"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9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"Linux"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9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"Frontend"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9" name="Google Shape;269;p34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2053100" y="165775"/>
            <a:ext cx="51162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43" name="Google Shape;143;p17"/>
          <p:cNvSpPr txBox="1"/>
          <p:nvPr>
            <p:ph idx="1" type="subTitle"/>
          </p:nvPr>
        </p:nvSpPr>
        <p:spPr>
          <a:xfrm>
            <a:off x="1150250" y="668550"/>
            <a:ext cx="6921900" cy="42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By the end of this session, You will be able to:</a:t>
            </a:r>
            <a:endParaRPr b="1" sz="16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"/>
              <a:buAutoNum type="arabicPeriod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Understand why </a:t>
            </a:r>
            <a:r>
              <a:rPr lang="en" sz="1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TypeScript exists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and how it evolved.</a:t>
            </a:r>
            <a:br>
              <a:rPr lang="en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"/>
              <a:buAutoNum type="arabicPeriod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Learn the difference between </a:t>
            </a:r>
            <a:r>
              <a:rPr lang="en" sz="1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static vs dynamic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typing.</a:t>
            </a:r>
            <a:br>
              <a:rPr lang="en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"/>
              <a:buAutoNum type="arabicPeriod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Explore TypeScript’s main features (types, inference, interfaces, generics).</a:t>
            </a:r>
            <a:br>
              <a:rPr lang="en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"/>
              <a:buAutoNum type="arabicPeriod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Learn what </a:t>
            </a:r>
            <a:r>
              <a:rPr lang="en" sz="1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transpilers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do and how TSC works.</a:t>
            </a:r>
            <a:br>
              <a:rPr lang="en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Montserrat"/>
              <a:buAutoNum type="arabicPeriod"/>
            </a:pPr>
            <a:r>
              <a:rPr lang="en" sz="1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Configure TypeScript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using tsconfig.json.</a:t>
            </a:r>
            <a:br>
              <a:rPr lang="en" sz="1600"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Montserrat"/>
              <a:buAutoNum type="arabicPeriod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See how TypeScript fits into modern build workflows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348725" y="206425"/>
            <a:ext cx="65925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extra-</a:t>
            </a:r>
            <a:r>
              <a:rPr lang="en" sz="3600"/>
              <a:t> WD-40 of </a:t>
            </a:r>
            <a:r>
              <a:rPr lang="en" sz="3600">
                <a:solidFill>
                  <a:srgbClr val="4A86E8"/>
                </a:solidFill>
              </a:rPr>
              <a:t>TypeScript</a:t>
            </a:r>
            <a:r>
              <a:rPr lang="en" sz="3600"/>
              <a:t>:</a:t>
            </a:r>
            <a:endParaRPr sz="3600"/>
          </a:p>
        </p:txBody>
      </p:sp>
      <p:sp>
        <p:nvSpPr>
          <p:cNvPr id="275" name="Google Shape;275;p35"/>
          <p:cNvSpPr txBox="1"/>
          <p:nvPr>
            <p:ph idx="1" type="body"/>
          </p:nvPr>
        </p:nvSpPr>
        <p:spPr>
          <a:xfrm>
            <a:off x="348725" y="992004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The </a:t>
            </a:r>
            <a:r>
              <a:rPr lang="en" sz="26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Any </a:t>
            </a: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keyword is used when you don’t expect a certain data type, like what </a:t>
            </a:r>
            <a:r>
              <a:rPr lang="en" sz="2650">
                <a:solidFill>
                  <a:srgbClr val="FFFF0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JavaScript </a:t>
            </a: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does.</a:t>
            </a:r>
            <a:endParaRPr sz="26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Example:</a:t>
            </a:r>
            <a:endParaRPr sz="19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any;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9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"hello world"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9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32</a:t>
            </a:r>
            <a:r>
              <a:rPr lang="en" sz="19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9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276" name="Google Shape;27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1750" y="2217700"/>
            <a:ext cx="3513001" cy="270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5"/>
          <p:cNvSpPr/>
          <p:nvPr/>
        </p:nvSpPr>
        <p:spPr>
          <a:xfrm>
            <a:off x="384900" y="4761800"/>
            <a:ext cx="8473200" cy="23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/>
          <p:nvPr>
            <p:ph type="title"/>
          </p:nvPr>
        </p:nvSpPr>
        <p:spPr>
          <a:xfrm>
            <a:off x="348725" y="206425"/>
            <a:ext cx="36687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Union Types:</a:t>
            </a:r>
            <a:endParaRPr sz="3600"/>
          </a:p>
        </p:txBody>
      </p:sp>
      <p:sp>
        <p:nvSpPr>
          <p:cNvPr id="283" name="Google Shape;283;p36"/>
          <p:cNvSpPr txBox="1"/>
          <p:nvPr>
            <p:ph idx="1" type="body"/>
          </p:nvPr>
        </p:nvSpPr>
        <p:spPr>
          <a:xfrm>
            <a:off x="348725" y="1103175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2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26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26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26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"8"</a:t>
            </a:r>
            <a:r>
              <a:rPr lang="en" sz="2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As you can see we can here use the pipe operator “ | ” to declare that a variable may have 2 different data types.</a:t>
            </a:r>
            <a:endParaRPr sz="20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84" name="Google Shape;284;p36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348725" y="206425"/>
            <a:ext cx="3160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2</a:t>
            </a:r>
            <a:r>
              <a:rPr lang="en" sz="3600"/>
              <a:t>- Functions:</a:t>
            </a:r>
            <a:endParaRPr sz="3600"/>
          </a:p>
        </p:txBody>
      </p:sp>
      <p:sp>
        <p:nvSpPr>
          <p:cNvPr id="290" name="Google Shape;290;p37"/>
          <p:cNvSpPr txBox="1"/>
          <p:nvPr>
            <p:ph idx="1" type="body"/>
          </p:nvPr>
        </p:nvSpPr>
        <p:spPr>
          <a:xfrm>
            <a:off x="348725" y="1103175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5EB2FC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 </a:t>
            </a: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functionName(Parameters: parameterType):</a:t>
            </a: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Retur</a:t>
            </a: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nType</a:t>
            </a:r>
            <a:r>
              <a:rPr lang="en" sz="170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{   </a:t>
            </a:r>
            <a:endParaRPr sz="17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 </a:t>
            </a:r>
            <a:r>
              <a:rPr lang="en" sz="170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body </a:t>
            </a:r>
            <a:endParaRPr sz="1700">
              <a:solidFill>
                <a:srgbClr val="CE9178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7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Example:</a:t>
            </a:r>
            <a:endParaRPr sz="17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00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Greet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200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string): void {</a:t>
            </a:r>
            <a:endParaRPr sz="200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200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console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.</a:t>
            </a:r>
            <a:r>
              <a:rPr lang="en" sz="200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log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200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`Hello </a:t>
            </a:r>
            <a:r>
              <a:rPr lang="en" sz="200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${</a:t>
            </a:r>
            <a:r>
              <a:rPr lang="en" sz="200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200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r>
              <a:rPr lang="en" sz="200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`</a:t>
            </a: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</a:t>
            </a:r>
            <a:endParaRPr sz="200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200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91" name="Google Shape;291;p37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Arrow function</a:t>
            </a:r>
            <a:endParaRPr/>
          </a:p>
        </p:txBody>
      </p:sp>
      <p:sp>
        <p:nvSpPr>
          <p:cNvPr id="297" name="Google Shape;297;p38"/>
          <p:cNvSpPr txBox="1"/>
          <p:nvPr>
            <p:ph idx="1" type="body"/>
          </p:nvPr>
        </p:nvSpPr>
        <p:spPr>
          <a:xfrm>
            <a:off x="680850" y="1359550"/>
            <a:ext cx="7704000" cy="30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DCDCAA"/>
                </a:solidFill>
                <a:latin typeface="Quantico"/>
                <a:ea typeface="Quantico"/>
                <a:cs typeface="Quantico"/>
                <a:sym typeface="Quantico"/>
              </a:rPr>
              <a:t>fun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()</a:t>
            </a: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=&gt;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()</a:t>
            </a: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=&gt;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{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586C0"/>
                </a:solidFill>
                <a:latin typeface="Quantico"/>
                <a:ea typeface="Quantico"/>
                <a:cs typeface="Quantico"/>
                <a:sym typeface="Quantico"/>
              </a:rPr>
              <a:t>return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"hello"</a:t>
            </a:r>
            <a:endParaRPr sz="1950">
              <a:solidFill>
                <a:srgbClr val="CE9178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DCDCAA"/>
                </a:solidFill>
                <a:latin typeface="Quantico"/>
                <a:ea typeface="Quantico"/>
                <a:cs typeface="Quantico"/>
                <a:sym typeface="Quantico"/>
              </a:rPr>
              <a:t>sum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x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y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)</a:t>
            </a: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=&gt;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x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y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)</a:t>
            </a: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=&gt;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{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586C0"/>
                </a:solidFill>
                <a:latin typeface="Quantico"/>
                <a:ea typeface="Quantico"/>
                <a:cs typeface="Quantico"/>
                <a:sym typeface="Quantico"/>
              </a:rPr>
              <a:t>return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x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+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y</a:t>
            </a:r>
            <a:endParaRPr sz="1950">
              <a:solidFill>
                <a:srgbClr val="9CDCFE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8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/>
          <p:nvPr/>
        </p:nvSpPr>
        <p:spPr>
          <a:xfrm>
            <a:off x="413875" y="246950"/>
            <a:ext cx="6709500" cy="24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(</a:t>
            </a:r>
            <a:r>
              <a:rPr lang="en" sz="16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Length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16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Width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 {</a:t>
            </a:r>
            <a:endParaRPr sz="1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6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return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Length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*</a:t>
            </a:r>
            <a:r>
              <a:rPr lang="en" sz="16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Width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area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6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6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</a:t>
            </a:r>
            <a:r>
              <a:rPr lang="en" sz="16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Works fine</a:t>
            </a:r>
            <a:endParaRPr sz="16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area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6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6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6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"3"</a:t>
            </a:r>
            <a:r>
              <a:rPr lang="en" sz="16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  </a:t>
            </a:r>
            <a:r>
              <a:rPr lang="en" sz="16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Works fine (isn’t supposed to)</a:t>
            </a:r>
            <a:endParaRPr sz="16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569CD6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04" name="Google Shape;304;p39"/>
          <p:cNvSpPr txBox="1"/>
          <p:nvPr/>
        </p:nvSpPr>
        <p:spPr>
          <a:xfrm>
            <a:off x="492175" y="2692250"/>
            <a:ext cx="6709500" cy="23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(</a:t>
            </a:r>
            <a:r>
              <a:rPr lang="en" sz="15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Length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number, </a:t>
            </a:r>
            <a:r>
              <a:rPr lang="en" sz="15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Width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number): number {</a:t>
            </a:r>
            <a:endParaRPr sz="15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5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return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Length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*</a:t>
            </a:r>
            <a:r>
              <a:rPr lang="en" sz="15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Width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5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5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area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5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5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5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  </a:t>
            </a:r>
            <a:r>
              <a:rPr lang="en" sz="15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Works fine</a:t>
            </a:r>
            <a:endParaRPr sz="15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area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5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CalculateArea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5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5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"3"</a:t>
            </a:r>
            <a:r>
              <a:rPr lang="en" sz="15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    </a:t>
            </a:r>
            <a:r>
              <a:rPr lang="en" sz="15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Compile Time error</a:t>
            </a:r>
            <a:endParaRPr sz="15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569CD6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05" name="Google Shape;305;p39"/>
          <p:cNvSpPr txBox="1"/>
          <p:nvPr/>
        </p:nvSpPr>
        <p:spPr>
          <a:xfrm>
            <a:off x="5786450" y="802975"/>
            <a:ext cx="28065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  <a:latin typeface="Quantico"/>
                <a:ea typeface="Quantico"/>
                <a:cs typeface="Quantico"/>
                <a:sym typeface="Quantico"/>
              </a:rPr>
              <a:t>JavaScript</a:t>
            </a:r>
            <a:endParaRPr sz="2000">
              <a:solidFill>
                <a:srgbClr val="FFFF00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06" name="Google Shape;306;p39"/>
          <p:cNvSpPr txBox="1"/>
          <p:nvPr/>
        </p:nvSpPr>
        <p:spPr>
          <a:xfrm>
            <a:off x="6197475" y="2899900"/>
            <a:ext cx="28065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  <a:latin typeface="Quantico"/>
                <a:ea typeface="Quantico"/>
                <a:cs typeface="Quantico"/>
                <a:sym typeface="Quantico"/>
              </a:rPr>
              <a:t>TypeScript</a:t>
            </a:r>
            <a:endParaRPr sz="2000">
              <a:solidFill>
                <a:srgbClr val="4A86E8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cxnSp>
        <p:nvCxnSpPr>
          <p:cNvPr id="307" name="Google Shape;307;p39"/>
          <p:cNvCxnSpPr/>
          <p:nvPr/>
        </p:nvCxnSpPr>
        <p:spPr>
          <a:xfrm flipH="1" rot="10800000">
            <a:off x="-12275" y="2599500"/>
            <a:ext cx="9162300" cy="10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8" name="Google Shape;308;p39"/>
          <p:cNvSpPr/>
          <p:nvPr/>
        </p:nvSpPr>
        <p:spPr>
          <a:xfrm>
            <a:off x="305875" y="4752925"/>
            <a:ext cx="8442000" cy="20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720000" y="2981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 Arrays</a:t>
            </a:r>
            <a:endParaRPr/>
          </a:p>
        </p:txBody>
      </p:sp>
      <p:sp>
        <p:nvSpPr>
          <p:cNvPr id="314" name="Google Shape;314;p40"/>
          <p:cNvSpPr txBox="1"/>
          <p:nvPr>
            <p:ph idx="1" type="body"/>
          </p:nvPr>
        </p:nvSpPr>
        <p:spPr>
          <a:xfrm>
            <a:off x="690775" y="1216025"/>
            <a:ext cx="7733100" cy="32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arr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"hi"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true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 </a:t>
            </a:r>
            <a:r>
              <a:rPr lang="en" sz="26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//same as</a:t>
            </a:r>
            <a:endParaRPr sz="26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ar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any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[]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"hi"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true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array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2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|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)[] 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"hi"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2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)[] 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</a:t>
            </a:r>
            <a:r>
              <a:rPr lang="en" sz="2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"yomna"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"hi"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nums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2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)[]  </a:t>
            </a:r>
            <a:r>
              <a:rPr lang="en" sz="2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2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0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/>
          <p:nvPr>
            <p:ph type="title"/>
          </p:nvPr>
        </p:nvSpPr>
        <p:spPr>
          <a:xfrm>
            <a:off x="720000" y="2981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 Arrays</a:t>
            </a:r>
            <a:endParaRPr/>
          </a:p>
        </p:txBody>
      </p:sp>
      <p:sp>
        <p:nvSpPr>
          <p:cNvPr id="321" name="Google Shape;321;p41"/>
          <p:cNvSpPr txBox="1"/>
          <p:nvPr>
            <p:ph idx="1" type="body"/>
          </p:nvPr>
        </p:nvSpPr>
        <p:spPr>
          <a:xfrm>
            <a:off x="338500" y="1096925"/>
            <a:ext cx="9244800" cy="32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tuple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boolean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 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"Yomna"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25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true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1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readonlyArr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readonly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[] 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1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nums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Array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&lt;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&gt; 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1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names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Array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&lt;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&gt; 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"Yomna"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"Ali"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1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mixed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Array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&lt;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|</a:t>
            </a:r>
            <a:r>
              <a:rPr lang="en" sz="21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&gt; </a:t>
            </a:r>
            <a:r>
              <a:rPr lang="en" sz="21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[</a:t>
            </a:r>
            <a:r>
              <a:rPr lang="en" sz="21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21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"hi"</a:t>
            </a:r>
            <a:r>
              <a:rPr lang="en" sz="21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];</a:t>
            </a:r>
            <a:endParaRPr sz="21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50">
              <a:solidFill>
                <a:srgbClr val="569CD6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22" name="Google Shape;322;p41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2"/>
          <p:cNvSpPr txBox="1"/>
          <p:nvPr>
            <p:ph type="title"/>
          </p:nvPr>
        </p:nvSpPr>
        <p:spPr>
          <a:xfrm>
            <a:off x="348725" y="206425"/>
            <a:ext cx="61302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4</a:t>
            </a:r>
            <a:r>
              <a:rPr lang="en" sz="3600"/>
              <a:t>- Generic Types:</a:t>
            </a:r>
            <a:endParaRPr sz="3600"/>
          </a:p>
        </p:txBody>
      </p:sp>
      <p:sp>
        <p:nvSpPr>
          <p:cNvPr id="328" name="Google Shape;328;p42"/>
          <p:cNvSpPr txBox="1"/>
          <p:nvPr>
            <p:ph idx="1" type="body"/>
          </p:nvPr>
        </p:nvSpPr>
        <p:spPr>
          <a:xfrm>
            <a:off x="348725" y="1103175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function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identity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&lt;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&gt;(</a:t>
            </a:r>
            <a:r>
              <a:rPr lang="en" sz="14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value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):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return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7F7F7F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value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num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identity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&lt;number&gt;(</a:t>
            </a:r>
            <a:r>
              <a:rPr lang="en" sz="1450">
                <a:solidFill>
                  <a:srgbClr val="B5CEA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42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     </a:t>
            </a:r>
            <a:r>
              <a:rPr lang="en" sz="14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T is number</a:t>
            </a:r>
            <a:endParaRPr sz="14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str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identity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&lt;string&gt;(</a:t>
            </a:r>
            <a:r>
              <a:rPr lang="en" sz="14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"hello"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</a:t>
            </a:r>
            <a:r>
              <a:rPr lang="en" sz="14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T is string</a:t>
            </a:r>
            <a:endParaRPr sz="14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auto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450">
                <a:solidFill>
                  <a:srgbClr val="C8C8C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identity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(</a:t>
            </a: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true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);           </a:t>
            </a:r>
            <a:r>
              <a:rPr lang="en" sz="1450">
                <a:solidFill>
                  <a:srgbClr val="6A9955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// T inferred as boolean</a:t>
            </a:r>
            <a:endParaRPr sz="1450">
              <a:solidFill>
                <a:srgbClr val="6A9955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This is like generalizing what a function can do to multiple data types.</a:t>
            </a:r>
            <a:endParaRPr sz="18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29" name="Google Shape;329;p42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3"/>
          <p:cNvSpPr txBox="1"/>
          <p:nvPr>
            <p:ph type="title"/>
          </p:nvPr>
        </p:nvSpPr>
        <p:spPr>
          <a:xfrm>
            <a:off x="348725" y="206425"/>
            <a:ext cx="31608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5</a:t>
            </a:r>
            <a:r>
              <a:rPr lang="en" sz="3600"/>
              <a:t>- Interfaces:</a:t>
            </a:r>
            <a:endParaRPr sz="3600"/>
          </a:p>
        </p:txBody>
      </p:sp>
      <p:sp>
        <p:nvSpPr>
          <p:cNvPr id="335" name="Google Shape;335;p43"/>
          <p:cNvSpPr txBox="1"/>
          <p:nvPr>
            <p:ph idx="1" type="body"/>
          </p:nvPr>
        </p:nvSpPr>
        <p:spPr>
          <a:xfrm>
            <a:off x="316100" y="1020425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Think of them as Structs in C++</a:t>
            </a:r>
            <a:endParaRPr sz="17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22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member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22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22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22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22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22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committee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22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EB2FC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36" name="Google Shape;336;p43"/>
          <p:cNvSpPr txBox="1"/>
          <p:nvPr/>
        </p:nvSpPr>
        <p:spPr>
          <a:xfrm>
            <a:off x="3950350" y="1590325"/>
            <a:ext cx="4783500" cy="23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50">
              <a:solidFill>
                <a:srgbClr val="569CD6"/>
              </a:solidFill>
              <a:highlight>
                <a:srgbClr val="1F1F1F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7" name="Google Shape;337;p43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4"/>
          <p:cNvSpPr txBox="1"/>
          <p:nvPr>
            <p:ph type="title"/>
          </p:nvPr>
        </p:nvSpPr>
        <p:spPr>
          <a:xfrm>
            <a:off x="286300" y="330725"/>
            <a:ext cx="8423100" cy="28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When this code compiled into JS , it will be: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</a:rPr>
              <a:t>var</a:t>
            </a:r>
            <a:r>
              <a:rPr lang="en" sz="1950">
                <a:solidFill>
                  <a:srgbClr val="CCCCCC"/>
                </a:solidFill>
              </a:rPr>
              <a:t> </a:t>
            </a:r>
            <a:r>
              <a:rPr lang="en" sz="1950">
                <a:solidFill>
                  <a:srgbClr val="9CDCFE"/>
                </a:solidFill>
              </a:rPr>
              <a:t>mem</a:t>
            </a:r>
            <a:r>
              <a:rPr lang="en" sz="1950">
                <a:solidFill>
                  <a:srgbClr val="CCCCCC"/>
                </a:solidFill>
              </a:rPr>
              <a:t> </a:t>
            </a:r>
            <a:r>
              <a:rPr lang="en" sz="1950">
                <a:solidFill>
                  <a:srgbClr val="D4D4D4"/>
                </a:solidFill>
              </a:rPr>
              <a:t>=</a:t>
            </a:r>
            <a:r>
              <a:rPr lang="en" sz="1950">
                <a:solidFill>
                  <a:srgbClr val="CCCCCC"/>
                </a:solidFill>
              </a:rPr>
              <a:t> {</a:t>
            </a:r>
            <a:endParaRPr sz="195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</a:rPr>
              <a:t>   </a:t>
            </a:r>
            <a:r>
              <a:rPr lang="en" sz="1950">
                <a:solidFill>
                  <a:srgbClr val="9CDCFE"/>
                </a:solidFill>
              </a:rPr>
              <a:t>name:</a:t>
            </a:r>
            <a:r>
              <a:rPr lang="en" sz="1950">
                <a:solidFill>
                  <a:srgbClr val="CCCCCC"/>
                </a:solidFill>
              </a:rPr>
              <a:t> </a:t>
            </a:r>
            <a:r>
              <a:rPr lang="en" sz="1950">
                <a:solidFill>
                  <a:srgbClr val="CE9178"/>
                </a:solidFill>
              </a:rPr>
              <a:t>"Mohsen"</a:t>
            </a:r>
            <a:r>
              <a:rPr lang="en" sz="1950">
                <a:solidFill>
                  <a:srgbClr val="CCCCCC"/>
                </a:solidFill>
              </a:rPr>
              <a:t>,</a:t>
            </a:r>
            <a:endParaRPr sz="195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</a:rPr>
              <a:t>   </a:t>
            </a:r>
            <a:r>
              <a:rPr lang="en" sz="1950">
                <a:solidFill>
                  <a:srgbClr val="9CDCFE"/>
                </a:solidFill>
              </a:rPr>
              <a:t>age:</a:t>
            </a:r>
            <a:r>
              <a:rPr lang="en" sz="1950">
                <a:solidFill>
                  <a:srgbClr val="CCCCCC"/>
                </a:solidFill>
              </a:rPr>
              <a:t> </a:t>
            </a:r>
            <a:r>
              <a:rPr lang="en" sz="1950">
                <a:solidFill>
                  <a:srgbClr val="B5CEA8"/>
                </a:solidFill>
              </a:rPr>
              <a:t>28</a:t>
            </a:r>
            <a:r>
              <a:rPr lang="en" sz="1950">
                <a:solidFill>
                  <a:srgbClr val="CCCCCC"/>
                </a:solidFill>
              </a:rPr>
              <a:t>,</a:t>
            </a:r>
            <a:endParaRPr sz="195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</a:rPr>
              <a:t>   </a:t>
            </a:r>
            <a:r>
              <a:rPr lang="en" sz="1950">
                <a:solidFill>
                  <a:srgbClr val="9CDCFE"/>
                </a:solidFill>
              </a:rPr>
              <a:t>committee:</a:t>
            </a:r>
            <a:r>
              <a:rPr lang="en" sz="1950">
                <a:solidFill>
                  <a:srgbClr val="CCCCCC"/>
                </a:solidFill>
              </a:rPr>
              <a:t> </a:t>
            </a:r>
            <a:r>
              <a:rPr lang="en" sz="1950">
                <a:solidFill>
                  <a:srgbClr val="CE9178"/>
                </a:solidFill>
              </a:rPr>
              <a:t>"BackEnd" </a:t>
            </a:r>
            <a:r>
              <a:rPr lang="en" sz="1950">
                <a:solidFill>
                  <a:srgbClr val="CCCCCC"/>
                </a:solidFill>
              </a:rPr>
              <a:t>};</a:t>
            </a:r>
            <a:endParaRPr sz="195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9CDCFE"/>
                </a:solidFill>
              </a:rPr>
              <a:t>console</a:t>
            </a:r>
            <a:r>
              <a:rPr lang="en" sz="1950">
                <a:solidFill>
                  <a:srgbClr val="CCCCCC"/>
                </a:solidFill>
              </a:rPr>
              <a:t>.</a:t>
            </a:r>
            <a:r>
              <a:rPr lang="en" sz="1950">
                <a:solidFill>
                  <a:srgbClr val="DCDCAA"/>
                </a:solidFill>
              </a:rPr>
              <a:t>log</a:t>
            </a:r>
            <a:r>
              <a:rPr lang="en" sz="1950">
                <a:solidFill>
                  <a:srgbClr val="CCCCCC"/>
                </a:solidFill>
              </a:rPr>
              <a:t>(</a:t>
            </a:r>
            <a:r>
              <a:rPr lang="en" sz="1950">
                <a:solidFill>
                  <a:srgbClr val="9CDCFE"/>
                </a:solidFill>
              </a:rPr>
              <a:t>mem</a:t>
            </a:r>
            <a:r>
              <a:rPr lang="en" sz="1950">
                <a:solidFill>
                  <a:srgbClr val="CCCCCC"/>
                </a:solidFill>
              </a:rPr>
              <a:t>);</a:t>
            </a:r>
            <a:endParaRPr sz="195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4"/>
          <p:cNvSpPr txBox="1"/>
          <p:nvPr/>
        </p:nvSpPr>
        <p:spPr>
          <a:xfrm>
            <a:off x="1064500" y="3520550"/>
            <a:ext cx="6706800" cy="11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There is no interface in JavaScript, and TypeScript annotations (: Member) are removed after compilation</a:t>
            </a:r>
            <a:endParaRPr sz="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44" name="Google Shape;344;p44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idx="1" type="subTitle"/>
          </p:nvPr>
        </p:nvSpPr>
        <p:spPr>
          <a:xfrm>
            <a:off x="1150250" y="1427538"/>
            <a:ext cx="6921900" cy="27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AutoNum type="arabicPeriod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15 mins late is acceptable, after 15 mins every minute is equal to 1 pound.   max(20 pounds)</a:t>
            </a:r>
            <a:br>
              <a:rPr lang="en" sz="2100">
                <a:latin typeface="Montserrat"/>
                <a:ea typeface="Montserrat"/>
                <a:cs typeface="Montserrat"/>
                <a:sym typeface="Montserrat"/>
              </a:rPr>
            </a:b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AutoNum type="arabicPeriod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Absence without any excuse -&gt; 2 warnings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AutoNum type="arabicPeriod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Missing Task without any excuse -&gt; 1 warning</a:t>
            </a:r>
            <a:br>
              <a:rPr lang="en" sz="2100">
                <a:latin typeface="Montserrat"/>
                <a:ea typeface="Montserrat"/>
                <a:cs typeface="Montserrat"/>
                <a:sym typeface="Montserrat"/>
              </a:rPr>
            </a:b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Montserrat"/>
              <a:buAutoNum type="arabicPeriod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Any unacceptable behavior -&gt; warning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18"/>
          <p:cNvSpPr txBox="1"/>
          <p:nvPr>
            <p:ph type="title"/>
          </p:nvPr>
        </p:nvSpPr>
        <p:spPr>
          <a:xfrm>
            <a:off x="587500" y="530840"/>
            <a:ext cx="68319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forget our Rules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5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50" name="Google Shape;350;p45"/>
          <p:cNvSpPr txBox="1"/>
          <p:nvPr>
            <p:ph idx="1" type="subTitle"/>
          </p:nvPr>
        </p:nvSpPr>
        <p:spPr>
          <a:xfrm>
            <a:off x="260175" y="1132352"/>
            <a:ext cx="84732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1_ </a:t>
            </a:r>
            <a:r>
              <a:rPr lang="en" sz="1800"/>
              <a:t>Problem with Js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2_ </a:t>
            </a:r>
            <a:r>
              <a:rPr lang="en" sz="1800"/>
              <a:t>How the Problem is Solved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3_ </a:t>
            </a:r>
            <a:r>
              <a:rPr lang="en" sz="1800"/>
              <a:t>What is TypeScript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4_ </a:t>
            </a:r>
            <a:r>
              <a:rPr lang="en" sz="1800"/>
              <a:t>Basics of TypeScript</a:t>
            </a:r>
            <a:endParaRPr sz="1800"/>
          </a:p>
        </p:txBody>
      </p:sp>
      <p:sp>
        <p:nvSpPr>
          <p:cNvPr id="351" name="Google Shape;351;p45"/>
          <p:cNvSpPr txBox="1"/>
          <p:nvPr/>
        </p:nvSpPr>
        <p:spPr>
          <a:xfrm>
            <a:off x="986158" y="3496200"/>
            <a:ext cx="24378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Types 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Functions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Arrays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Interfaces </a:t>
            </a:r>
            <a:endParaRPr sz="1300"/>
          </a:p>
        </p:txBody>
      </p:sp>
      <p:sp>
        <p:nvSpPr>
          <p:cNvPr id="352" name="Google Shape;352;p45"/>
          <p:cNvSpPr txBox="1"/>
          <p:nvPr/>
        </p:nvSpPr>
        <p:spPr>
          <a:xfrm>
            <a:off x="3505593" y="3161800"/>
            <a:ext cx="5583300" cy="15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Union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Intersection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Generic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classes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 vs Interface vs Class vs Object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353" name="Google Shape;353;p45"/>
          <p:cNvCxnSpPr/>
          <p:nvPr/>
        </p:nvCxnSpPr>
        <p:spPr>
          <a:xfrm flipH="1" rot="10800000">
            <a:off x="284750" y="1737375"/>
            <a:ext cx="2732700" cy="11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45"/>
          <p:cNvCxnSpPr/>
          <p:nvPr/>
        </p:nvCxnSpPr>
        <p:spPr>
          <a:xfrm>
            <a:off x="-985250" y="1578675"/>
            <a:ext cx="845400" cy="845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45"/>
          <p:cNvCxnSpPr/>
          <p:nvPr/>
        </p:nvCxnSpPr>
        <p:spPr>
          <a:xfrm flipH="1" rot="10800000">
            <a:off x="357775" y="2293129"/>
            <a:ext cx="3873000" cy="27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45"/>
          <p:cNvCxnSpPr/>
          <p:nvPr/>
        </p:nvCxnSpPr>
        <p:spPr>
          <a:xfrm>
            <a:off x="351425" y="2858664"/>
            <a:ext cx="3040200" cy="24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45"/>
          <p:cNvCxnSpPr/>
          <p:nvPr/>
        </p:nvCxnSpPr>
        <p:spPr>
          <a:xfrm>
            <a:off x="1301133" y="3631100"/>
            <a:ext cx="1768800" cy="1009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5"/>
          <p:cNvCxnSpPr/>
          <p:nvPr/>
        </p:nvCxnSpPr>
        <p:spPr>
          <a:xfrm flipH="1">
            <a:off x="1403383" y="3665100"/>
            <a:ext cx="1644000" cy="89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" name="Google Shape;359;p45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>
            <p:ph type="title"/>
          </p:nvPr>
        </p:nvSpPr>
        <p:spPr>
          <a:xfrm>
            <a:off x="348725" y="206425"/>
            <a:ext cx="8530200" cy="10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6</a:t>
            </a:r>
            <a:r>
              <a:rPr lang="en" sz="3600"/>
              <a:t>- Intersection Types: “Type Aliases”</a:t>
            </a:r>
            <a:endParaRPr sz="3600"/>
          </a:p>
        </p:txBody>
      </p:sp>
      <p:sp>
        <p:nvSpPr>
          <p:cNvPr id="365" name="Google Shape;365;p46"/>
          <p:cNvSpPr txBox="1"/>
          <p:nvPr>
            <p:ph idx="1" type="body"/>
          </p:nvPr>
        </p:nvSpPr>
        <p:spPr>
          <a:xfrm>
            <a:off x="348725" y="1103175"/>
            <a:ext cx="80754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};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};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&amp;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650">
              <a:solidFill>
                <a:srgbClr val="569CD6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let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person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{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id:</a:t>
            </a:r>
            <a:r>
              <a:rPr lang="en" sz="18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10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name:</a:t>
            </a:r>
            <a:r>
              <a:rPr lang="en" sz="18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"yomna"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2650">
              <a:solidFill>
                <a:srgbClr val="D4D4D4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>
              <a:solidFill>
                <a:srgbClr val="D4D4D4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Here use the ampersand operator “ &amp; ” to declare that a variable will have the attributes of all types declared.</a:t>
            </a:r>
            <a:endParaRPr sz="20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66" name="Google Shape;366;p46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 txBox="1"/>
          <p:nvPr>
            <p:ph idx="1" type="subTitle"/>
          </p:nvPr>
        </p:nvSpPr>
        <p:spPr>
          <a:xfrm>
            <a:off x="266750" y="1014675"/>
            <a:ext cx="8755200" cy="3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What is the main differences between </a:t>
            </a:r>
            <a:r>
              <a:rPr b="1" lang="en" sz="3000"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and </a:t>
            </a:r>
            <a:r>
              <a:rPr b="1" lang="en" sz="3000">
                <a:latin typeface="Quantico"/>
                <a:ea typeface="Quantico"/>
                <a:cs typeface="Quantico"/>
                <a:sym typeface="Quantico"/>
              </a:rPr>
              <a:t>type alias</a:t>
            </a: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?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          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3000">
                <a:latin typeface="Quantico"/>
                <a:ea typeface="Quantico"/>
                <a:cs typeface="Quantico"/>
                <a:sym typeface="Quantico"/>
              </a:rPr>
              <a:t>         First one to answer =&gt; 5 mohsens</a:t>
            </a:r>
            <a:endParaRPr sz="3000"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72" name="Google Shape;372;p47"/>
          <p:cNvSpPr/>
          <p:nvPr/>
        </p:nvSpPr>
        <p:spPr>
          <a:xfrm>
            <a:off x="0" y="-58725"/>
            <a:ext cx="9617100" cy="8571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85200C"/>
                </a:solidFill>
                <a:latin typeface="Quantico"/>
                <a:ea typeface="Quantico"/>
                <a:cs typeface="Quantico"/>
                <a:sym typeface="Quantico"/>
              </a:rPr>
              <a:t>                 </a:t>
            </a:r>
            <a:endParaRPr sz="4000">
              <a:solidFill>
                <a:srgbClr val="85200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85200C"/>
                </a:solidFill>
                <a:latin typeface="Quantico"/>
                <a:ea typeface="Quantico"/>
                <a:cs typeface="Quantico"/>
                <a:sym typeface="Quantico"/>
              </a:rPr>
              <a:t>                 Another Quest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73" name="Google Shape;373;p47" title="giphy.gif"/>
          <p:cNvPicPr preferRelativeResize="0"/>
          <p:nvPr/>
        </p:nvPicPr>
        <p:blipFill rotWithShape="1">
          <a:blip r:embed="rId3">
            <a:alphaModFix/>
          </a:blip>
          <a:srcRect b="15841" l="0" r="0" t="11357"/>
          <a:stretch/>
        </p:blipFill>
        <p:spPr>
          <a:xfrm>
            <a:off x="3455813" y="2241200"/>
            <a:ext cx="2232374" cy="16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7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8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7-classes</a:t>
            </a:r>
            <a:endParaRPr/>
          </a:p>
        </p:txBody>
      </p:sp>
      <p:sp>
        <p:nvSpPr>
          <p:cNvPr id="380" name="Google Shape;380;p48"/>
          <p:cNvSpPr txBox="1"/>
          <p:nvPr>
            <p:ph idx="1" type="body"/>
          </p:nvPr>
        </p:nvSpPr>
        <p:spPr>
          <a:xfrm>
            <a:off x="671200" y="1235600"/>
            <a:ext cx="7752900" cy="31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Quantico"/>
                <a:ea typeface="Quantico"/>
                <a:cs typeface="Quantico"/>
                <a:sym typeface="Quantico"/>
              </a:rPr>
              <a:t>Class</a:t>
            </a: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 = a blueprint for creating </a:t>
            </a:r>
            <a:r>
              <a:rPr b="1" lang="en" sz="1800">
                <a:latin typeface="Quantico"/>
                <a:ea typeface="Quantico"/>
                <a:cs typeface="Quantico"/>
                <a:sym typeface="Quantico"/>
              </a:rPr>
              <a:t>objects</a:t>
            </a: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.</a:t>
            </a:r>
            <a:br>
              <a:rPr lang="en" sz="1800">
                <a:latin typeface="Quantico"/>
                <a:ea typeface="Quantico"/>
                <a:cs typeface="Quantico"/>
                <a:sym typeface="Quantico"/>
              </a:rPr>
            </a:br>
            <a:endParaRPr sz="18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Can contain:</a:t>
            </a:r>
            <a:endParaRPr sz="1800">
              <a:latin typeface="Quantico"/>
              <a:ea typeface="Quantico"/>
              <a:cs typeface="Quantico"/>
              <a:sym typeface="Quantic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1" lang="en" sz="1800">
                <a:latin typeface="Quantico"/>
                <a:ea typeface="Quantico"/>
                <a:cs typeface="Quantico"/>
                <a:sym typeface="Quantico"/>
              </a:rPr>
              <a:t>Properties</a:t>
            </a: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 (object variables).</a:t>
            </a:r>
            <a:endParaRPr sz="1800">
              <a:latin typeface="Quantico"/>
              <a:ea typeface="Quantico"/>
              <a:cs typeface="Quantico"/>
              <a:sym typeface="Quantic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1" lang="en" sz="1800">
                <a:latin typeface="Quantico"/>
                <a:ea typeface="Quantico"/>
                <a:cs typeface="Quantico"/>
                <a:sym typeface="Quantico"/>
              </a:rPr>
              <a:t>Constructor</a:t>
            </a: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 (function executed when an object is created).</a:t>
            </a:r>
            <a:endParaRPr sz="1800">
              <a:latin typeface="Quantico"/>
              <a:ea typeface="Quantico"/>
              <a:cs typeface="Quantico"/>
              <a:sym typeface="Quantic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1" lang="en" sz="1800">
                <a:latin typeface="Quantico"/>
                <a:ea typeface="Quantico"/>
                <a:cs typeface="Quantico"/>
                <a:sym typeface="Quantico"/>
              </a:rPr>
              <a:t>Methods</a:t>
            </a:r>
            <a:r>
              <a:rPr lang="en" sz="1800">
                <a:latin typeface="Quantico"/>
                <a:ea typeface="Quantico"/>
                <a:cs typeface="Quantico"/>
                <a:sym typeface="Quantico"/>
              </a:rPr>
              <a:t> (functions inside the object).</a:t>
            </a:r>
            <a:endParaRPr sz="18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8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 txBox="1"/>
          <p:nvPr>
            <p:ph type="title"/>
          </p:nvPr>
        </p:nvSpPr>
        <p:spPr>
          <a:xfrm>
            <a:off x="720000" y="539500"/>
            <a:ext cx="7704000" cy="5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4A86E8"/>
                </a:solidFill>
                <a:highlight>
                  <a:schemeClr val="lt1"/>
                </a:highlight>
              </a:rPr>
              <a:t>TypeScript</a:t>
            </a:r>
            <a:r>
              <a:rPr lang="en" sz="1950">
                <a:highlight>
                  <a:schemeClr val="lt1"/>
                </a:highlight>
              </a:rPr>
              <a:t>: Type vs Interface vs Class vs Object</a:t>
            </a:r>
            <a:endParaRPr sz="4200">
              <a:highlight>
                <a:schemeClr val="lt1"/>
              </a:highlight>
            </a:endParaRPr>
          </a:p>
        </p:txBody>
      </p:sp>
      <p:graphicFrame>
        <p:nvGraphicFramePr>
          <p:cNvPr id="387" name="Google Shape;387;p49"/>
          <p:cNvGraphicFramePr/>
          <p:nvPr/>
        </p:nvGraphicFramePr>
        <p:xfrm>
          <a:off x="476600" y="130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{731F6941-4F32-4E45-B8D6-53632EAD6CFA}</a:tableStyleId>
              </a:tblPr>
              <a:tblGrid>
                <a:gridCol w="2070700"/>
                <a:gridCol w="2070700"/>
                <a:gridCol w="2070700"/>
                <a:gridCol w="2070700"/>
              </a:tblGrid>
              <a:tr h="545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Type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Interface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Class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Object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  <a:tr h="414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Compile-Time Only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Compile-Time Only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Run time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Run time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  <a:tr h="769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Disappears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 after compilation as it is unique for TS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Disappears after compilation as it is unique for TS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Exists at runtime, in the JS code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Exists at runtime, in the JS code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  <a:tr h="769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A way to define shapes and aliases for type checking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A contract that defines object structure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A blueprint for creating objects with behavior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Actual data stored in memory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88" name="Google Shape;388;p49"/>
          <p:cNvSpPr/>
          <p:nvPr/>
        </p:nvSpPr>
        <p:spPr>
          <a:xfrm>
            <a:off x="407450" y="4798599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0"/>
          <p:cNvSpPr txBox="1"/>
          <p:nvPr>
            <p:ph type="title"/>
          </p:nvPr>
        </p:nvSpPr>
        <p:spPr>
          <a:xfrm>
            <a:off x="97850" y="174150"/>
            <a:ext cx="8800200" cy="10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 is partial type ?</a:t>
            </a:r>
            <a:endParaRPr/>
          </a:p>
        </p:txBody>
      </p:sp>
      <p:sp>
        <p:nvSpPr>
          <p:cNvPr id="394" name="Google Shape;394;p50"/>
          <p:cNvSpPr txBox="1"/>
          <p:nvPr>
            <p:ph idx="1" type="body"/>
          </p:nvPr>
        </p:nvSpPr>
        <p:spPr>
          <a:xfrm>
            <a:off x="171900" y="890875"/>
            <a:ext cx="8800200" cy="3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Quantico"/>
                <a:ea typeface="Quantico"/>
                <a:cs typeface="Quantico"/>
                <a:sym typeface="Quantico"/>
              </a:rPr>
              <a:t>In TypeScript, </a:t>
            </a:r>
            <a:r>
              <a:rPr lang="en" sz="1900">
                <a:solidFill>
                  <a:srgbClr val="55C0ED"/>
                </a:solidFill>
                <a:latin typeface="Quantico"/>
                <a:ea typeface="Quantico"/>
                <a:cs typeface="Quantico"/>
                <a:sym typeface="Quantico"/>
              </a:rPr>
              <a:t>Partial&lt;Type&gt;</a:t>
            </a:r>
            <a:r>
              <a:rPr lang="en" sz="1900">
                <a:latin typeface="Quantico"/>
                <a:ea typeface="Quantico"/>
                <a:cs typeface="Quantico"/>
                <a:sym typeface="Quantico"/>
              </a:rPr>
              <a:t> is a </a:t>
            </a:r>
            <a:r>
              <a:rPr b="1" lang="en" sz="1900">
                <a:latin typeface="Quantico"/>
                <a:ea typeface="Quantico"/>
                <a:cs typeface="Quantico"/>
                <a:sym typeface="Quantico"/>
              </a:rPr>
              <a:t>utility type</a:t>
            </a:r>
            <a:r>
              <a:rPr lang="en" sz="1900">
                <a:latin typeface="Quantico"/>
                <a:ea typeface="Quantico"/>
                <a:cs typeface="Quantico"/>
                <a:sym typeface="Quantico"/>
              </a:rPr>
              <a:t> that makes </a:t>
            </a:r>
            <a:r>
              <a:rPr b="1" lang="en" sz="1900">
                <a:latin typeface="Quantico"/>
                <a:ea typeface="Quantico"/>
                <a:cs typeface="Quantico"/>
                <a:sym typeface="Quantico"/>
              </a:rPr>
              <a:t>all properties of a type optional</a:t>
            </a:r>
            <a:r>
              <a:rPr lang="en" sz="1600">
                <a:latin typeface="Quantico"/>
                <a:ea typeface="Quantico"/>
                <a:cs typeface="Quantico"/>
                <a:sym typeface="Quantico"/>
              </a:rPr>
              <a:t>.</a:t>
            </a:r>
            <a:endParaRPr sz="1600"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5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5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email</a:t>
            </a:r>
            <a:r>
              <a:rPr lang="en" sz="15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user1</a:t>
            </a:r>
            <a:r>
              <a:rPr lang="en" sz="15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"Yomna"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email:</a:t>
            </a: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5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"yomna@example.com"</a:t>
            </a:r>
            <a:endParaRPr sz="1550">
              <a:solidFill>
                <a:srgbClr val="CE9178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};</a:t>
            </a:r>
            <a:endParaRPr sz="15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50"/>
          <p:cNvSpPr/>
          <p:nvPr/>
        </p:nvSpPr>
        <p:spPr>
          <a:xfrm>
            <a:off x="407450" y="4792075"/>
            <a:ext cx="8181000" cy="1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/>
          <p:nvPr>
            <p:ph idx="1" type="body"/>
          </p:nvPr>
        </p:nvSpPr>
        <p:spPr>
          <a:xfrm>
            <a:off x="508100" y="362300"/>
            <a:ext cx="7915800" cy="45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user2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2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"Ali"</a:t>
            </a:r>
            <a:endParaRPr sz="1950">
              <a:solidFill>
                <a:srgbClr val="CE9178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}; </a:t>
            </a:r>
            <a:r>
              <a:rPr lang="en" sz="19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 Error: Property 'email' is missing</a:t>
            </a:r>
            <a:endParaRPr sz="19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BUTT!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partial_User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Partial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&lt;</a:t>
            </a:r>
            <a:r>
              <a:rPr lang="en" sz="19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&gt; </a:t>
            </a:r>
            <a:r>
              <a:rPr lang="en" sz="19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9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id: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3</a:t>
            </a:r>
            <a:endParaRPr sz="1950">
              <a:solidFill>
                <a:srgbClr val="B5CEA8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}; </a:t>
            </a:r>
            <a:r>
              <a:rPr lang="en" sz="19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 Works, name &amp; email are optional</a:t>
            </a:r>
            <a:endParaRPr sz="19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## We can use ? =&gt; it means optional attribute</a:t>
            </a:r>
            <a:endParaRPr sz="20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name?:</a:t>
            </a:r>
            <a:r>
              <a:rPr lang="en" sz="19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9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"Ali"</a:t>
            </a:r>
            <a:r>
              <a:rPr lang="en" sz="19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 Works, name is optional</a:t>
            </a:r>
            <a:endParaRPr sz="20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1"/>
          <p:cNvSpPr/>
          <p:nvPr/>
        </p:nvSpPr>
        <p:spPr>
          <a:xfrm>
            <a:off x="407450" y="4792075"/>
            <a:ext cx="8181000" cy="1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2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07" name="Google Shape;407;p52"/>
          <p:cNvSpPr txBox="1"/>
          <p:nvPr>
            <p:ph idx="1" type="subTitle"/>
          </p:nvPr>
        </p:nvSpPr>
        <p:spPr>
          <a:xfrm>
            <a:off x="260175" y="1132352"/>
            <a:ext cx="84732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1_ </a:t>
            </a:r>
            <a:r>
              <a:rPr lang="en" sz="1800"/>
              <a:t>Problem with Js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2_ </a:t>
            </a:r>
            <a:r>
              <a:rPr lang="en" sz="1800"/>
              <a:t>How the Problem is Solved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3_ </a:t>
            </a:r>
            <a:r>
              <a:rPr lang="en" sz="1800"/>
              <a:t>What is TypeScript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4_ </a:t>
            </a:r>
            <a:r>
              <a:rPr lang="en" sz="1800"/>
              <a:t>Basics of TypeScript</a:t>
            </a:r>
            <a:endParaRPr sz="1800"/>
          </a:p>
        </p:txBody>
      </p:sp>
      <p:sp>
        <p:nvSpPr>
          <p:cNvPr id="408" name="Google Shape;408;p52"/>
          <p:cNvSpPr txBox="1"/>
          <p:nvPr/>
        </p:nvSpPr>
        <p:spPr>
          <a:xfrm>
            <a:off x="823107" y="3496200"/>
            <a:ext cx="24378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Types 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Functions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Arrays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Interfaces </a:t>
            </a:r>
            <a:endParaRPr sz="1300"/>
          </a:p>
        </p:txBody>
      </p:sp>
      <p:cxnSp>
        <p:nvCxnSpPr>
          <p:cNvPr id="409" name="Google Shape;409;p52"/>
          <p:cNvCxnSpPr/>
          <p:nvPr/>
        </p:nvCxnSpPr>
        <p:spPr>
          <a:xfrm flipH="1" rot="10800000">
            <a:off x="284750" y="1737375"/>
            <a:ext cx="2732700" cy="11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52"/>
          <p:cNvCxnSpPr/>
          <p:nvPr/>
        </p:nvCxnSpPr>
        <p:spPr>
          <a:xfrm>
            <a:off x="-985250" y="1578675"/>
            <a:ext cx="845400" cy="845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52"/>
          <p:cNvCxnSpPr/>
          <p:nvPr/>
        </p:nvCxnSpPr>
        <p:spPr>
          <a:xfrm flipH="1" rot="10800000">
            <a:off x="357775" y="2293129"/>
            <a:ext cx="3873000" cy="27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52"/>
          <p:cNvCxnSpPr/>
          <p:nvPr/>
        </p:nvCxnSpPr>
        <p:spPr>
          <a:xfrm>
            <a:off x="351425" y="2858664"/>
            <a:ext cx="3040200" cy="24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52"/>
          <p:cNvCxnSpPr/>
          <p:nvPr/>
        </p:nvCxnSpPr>
        <p:spPr>
          <a:xfrm>
            <a:off x="1138082" y="3631100"/>
            <a:ext cx="1768800" cy="1009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52"/>
          <p:cNvCxnSpPr/>
          <p:nvPr/>
        </p:nvCxnSpPr>
        <p:spPr>
          <a:xfrm flipH="1">
            <a:off x="1240332" y="3665100"/>
            <a:ext cx="1644000" cy="89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52"/>
          <p:cNvCxnSpPr/>
          <p:nvPr/>
        </p:nvCxnSpPr>
        <p:spPr>
          <a:xfrm>
            <a:off x="3949687" y="3438325"/>
            <a:ext cx="3333900" cy="1247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52"/>
          <p:cNvCxnSpPr/>
          <p:nvPr/>
        </p:nvCxnSpPr>
        <p:spPr>
          <a:xfrm flipH="1">
            <a:off x="4142537" y="3438325"/>
            <a:ext cx="2789400" cy="132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52"/>
          <p:cNvCxnSpPr/>
          <p:nvPr/>
        </p:nvCxnSpPr>
        <p:spPr>
          <a:xfrm>
            <a:off x="356414" y="3407939"/>
            <a:ext cx="3273300" cy="30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8" name="Google Shape;418;p52"/>
          <p:cNvSpPr txBox="1"/>
          <p:nvPr/>
        </p:nvSpPr>
        <p:spPr>
          <a:xfrm>
            <a:off x="3505593" y="3161800"/>
            <a:ext cx="5583300" cy="15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Union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Intersection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Generic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classes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 vs Interface vs Class vs Object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19" name="Google Shape;419;p52"/>
          <p:cNvSpPr/>
          <p:nvPr/>
        </p:nvSpPr>
        <p:spPr>
          <a:xfrm>
            <a:off x="407450" y="4798599"/>
            <a:ext cx="8181000" cy="1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3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25" name="Google Shape;425;p53"/>
          <p:cNvSpPr txBox="1"/>
          <p:nvPr>
            <p:ph idx="1" type="subTitle"/>
          </p:nvPr>
        </p:nvSpPr>
        <p:spPr>
          <a:xfrm>
            <a:off x="663200" y="1421225"/>
            <a:ext cx="82527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5_ </a:t>
            </a:r>
            <a:r>
              <a:rPr lang="en" sz="2300"/>
              <a:t>code Structure Different Philosophies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6_ </a:t>
            </a:r>
            <a:r>
              <a:rPr lang="en" sz="2300"/>
              <a:t>How TS is Transpiled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7_ </a:t>
            </a:r>
            <a:r>
              <a:rPr lang="en" sz="2300"/>
              <a:t>How to set it up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8_ </a:t>
            </a:r>
            <a:r>
              <a:rPr lang="en" sz="2300"/>
              <a:t>What Files Matters to us</a:t>
            </a:r>
            <a:endParaRPr sz="2300"/>
          </a:p>
        </p:txBody>
      </p:sp>
      <p:sp>
        <p:nvSpPr>
          <p:cNvPr id="426" name="Google Shape;426;p53"/>
          <p:cNvSpPr/>
          <p:nvPr/>
        </p:nvSpPr>
        <p:spPr>
          <a:xfrm>
            <a:off x="407450" y="4792075"/>
            <a:ext cx="8181000" cy="1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4"/>
          <p:cNvSpPr txBox="1"/>
          <p:nvPr>
            <p:ph type="title"/>
          </p:nvPr>
        </p:nvSpPr>
        <p:spPr>
          <a:xfrm>
            <a:off x="348725" y="206425"/>
            <a:ext cx="77373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&lt;/ </a:t>
            </a:r>
            <a:r>
              <a:rPr lang="en" sz="3600"/>
              <a:t>Top-down vs Bottom-up flows</a:t>
            </a:r>
            <a:endParaRPr sz="3600"/>
          </a:p>
        </p:txBody>
      </p:sp>
      <p:sp>
        <p:nvSpPr>
          <p:cNvPr id="432" name="Google Shape;432;p54"/>
          <p:cNvSpPr txBox="1"/>
          <p:nvPr>
            <p:ph idx="1" type="body"/>
          </p:nvPr>
        </p:nvSpPr>
        <p:spPr>
          <a:xfrm>
            <a:off x="348725" y="899850"/>
            <a:ext cx="42237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Top-Down</a:t>
            </a:r>
            <a:endParaRPr sz="21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3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number;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address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3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Address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roles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3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[];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3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Address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city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3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street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string;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3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3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3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"admin"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3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"member"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3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"guest"</a:t>
            </a:r>
            <a:r>
              <a:rPr lang="en" sz="13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29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33" name="Google Shape;433;p54"/>
          <p:cNvSpPr txBox="1"/>
          <p:nvPr>
            <p:ph idx="1" type="body"/>
          </p:nvPr>
        </p:nvSpPr>
        <p:spPr>
          <a:xfrm>
            <a:off x="4756900" y="899850"/>
            <a:ext cx="42237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Bottom-up</a:t>
            </a:r>
            <a:endParaRPr sz="22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4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number;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4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string;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type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= </a:t>
            </a:r>
            <a:r>
              <a:rPr lang="en" sz="14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"admin"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4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"member"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| </a:t>
            </a:r>
            <a:r>
              <a:rPr lang="en" sz="1450">
                <a:solidFill>
                  <a:srgbClr val="CE9178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"guest"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User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569CD6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extends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Id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,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Named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    </a:t>
            </a:r>
            <a:r>
              <a:rPr lang="en" sz="1450">
                <a:solidFill>
                  <a:srgbClr val="DADADA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roles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: </a:t>
            </a:r>
            <a:r>
              <a:rPr lang="en" sz="1450">
                <a:solidFill>
                  <a:srgbClr val="4EC9B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Role</a:t>
            </a: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[];</a:t>
            </a:r>
            <a:endParaRPr sz="1450">
              <a:solidFill>
                <a:srgbClr val="D4D4D4"/>
              </a:solidFill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D4D4D4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}</a:t>
            </a:r>
            <a:endParaRPr sz="21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34" name="Google Shape;434;p54"/>
          <p:cNvSpPr/>
          <p:nvPr/>
        </p:nvSpPr>
        <p:spPr>
          <a:xfrm>
            <a:off x="384900" y="4761800"/>
            <a:ext cx="8473200" cy="23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587500" y="530840"/>
            <a:ext cx="68319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forget our Rules</a:t>
            </a:r>
            <a:endParaRPr/>
          </a:p>
        </p:txBody>
      </p:sp>
      <p:sp>
        <p:nvSpPr>
          <p:cNvPr id="155" name="Google Shape;155;p19"/>
          <p:cNvSpPr txBox="1"/>
          <p:nvPr>
            <p:ph idx="1" type="subTitle"/>
          </p:nvPr>
        </p:nvSpPr>
        <p:spPr>
          <a:xfrm>
            <a:off x="1150250" y="1033615"/>
            <a:ext cx="6921900" cy="27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Montserrat"/>
              <a:buAutoNum type="arabicPeriod"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Any correct answer in the session = Mohsens</a:t>
            </a:r>
            <a:br>
              <a:rPr lang="en" sz="1900">
                <a:latin typeface="Montserrat"/>
                <a:ea typeface="Montserrat"/>
                <a:cs typeface="Montserrat"/>
                <a:sym typeface="Montserrat"/>
              </a:rPr>
            </a:b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Montserrat"/>
              <a:buAutoNum type="arabicPeriod"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Best member of the week will be awarded next session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Montserrat"/>
              <a:buAutoNum type="arabicPeriod"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Best of the month will be awarded 1/12 based on mohsens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Montserrat"/>
              <a:buAutoNum type="arabicPeriod"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Best of the Season will be awarded at the end of the season based on mohsens and overall performance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9" name="Google Shape;439;p55"/>
          <p:cNvGraphicFramePr/>
          <p:nvPr/>
        </p:nvGraphicFramePr>
        <p:xfrm>
          <a:off x="952500" y="91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{731F6941-4F32-4E45-B8D6-53632EAD6CFA}</a:tableStyleId>
              </a:tblPr>
              <a:tblGrid>
                <a:gridCol w="3619500"/>
                <a:gridCol w="3619500"/>
              </a:tblGrid>
              <a:tr h="621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Bottom up</a:t>
                      </a:r>
                      <a:endParaRPr sz="32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Top down</a:t>
                      </a:r>
                      <a:endParaRPr sz="32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  <a:tr h="448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Start small then build up</a:t>
                      </a:r>
                      <a:endParaRPr sz="24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Start big then break down</a:t>
                      </a:r>
                      <a:endParaRPr sz="24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  <a:tr h="636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Build all pieces then assemble</a:t>
                      </a:r>
                      <a:endParaRPr sz="24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Write what you want first then define how later</a:t>
                      </a:r>
                      <a:endParaRPr sz="24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40" name="Google Shape;440;p55"/>
          <p:cNvSpPr/>
          <p:nvPr/>
        </p:nvSpPr>
        <p:spPr>
          <a:xfrm>
            <a:off x="407450" y="4798600"/>
            <a:ext cx="8275200" cy="13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6"/>
          <p:cNvSpPr txBox="1"/>
          <p:nvPr>
            <p:ph type="title"/>
          </p:nvPr>
        </p:nvSpPr>
        <p:spPr>
          <a:xfrm>
            <a:off x="348725" y="206425"/>
            <a:ext cx="65925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&lt;/ </a:t>
            </a:r>
            <a:r>
              <a:rPr lang="en" sz="3600"/>
              <a:t>Shape </a:t>
            </a:r>
            <a:r>
              <a:rPr lang="en" sz="3600"/>
              <a:t>Compatibility</a:t>
            </a:r>
            <a:endParaRPr sz="3600"/>
          </a:p>
        </p:txBody>
      </p:sp>
      <p:sp>
        <p:nvSpPr>
          <p:cNvPr id="446" name="Google Shape;446;p56"/>
          <p:cNvSpPr txBox="1"/>
          <p:nvPr>
            <p:ph idx="1" type="body"/>
          </p:nvPr>
        </p:nvSpPr>
        <p:spPr>
          <a:xfrm>
            <a:off x="348725" y="1336775"/>
            <a:ext cx="7890000" cy="31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If we define multiple interfaces that have common attributes we can assign an object of the more general interface to an object of the narrower scope interface.</a:t>
            </a:r>
            <a:endParaRPr sz="28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47" name="Google Shape;447;p56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7"/>
          <p:cNvSpPr txBox="1"/>
          <p:nvPr>
            <p:ph idx="1" type="body"/>
          </p:nvPr>
        </p:nvSpPr>
        <p:spPr>
          <a:xfrm>
            <a:off x="4919700" y="724775"/>
            <a:ext cx="4224300" cy="41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Person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 }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interface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Employee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string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age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employeeId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number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 }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p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Person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"Bianka"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6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age: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5 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};</a:t>
            </a:r>
            <a:endParaRPr sz="16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e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Employee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6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p</a:t>
            </a:r>
            <a:r>
              <a:rPr lang="en" sz="16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 </a:t>
            </a:r>
            <a:r>
              <a:rPr lang="en" sz="16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 Erro</a:t>
            </a:r>
            <a:r>
              <a:rPr lang="en" sz="13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r</a:t>
            </a:r>
            <a:endParaRPr sz="13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569CD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3" name="Google Shape;453;p57"/>
          <p:cNvSpPr txBox="1"/>
          <p:nvPr/>
        </p:nvSpPr>
        <p:spPr>
          <a:xfrm>
            <a:off x="177150" y="900900"/>
            <a:ext cx="3925800" cy="4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emp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Employee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{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name: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</a:t>
            </a:r>
            <a:r>
              <a:rPr lang="en" sz="16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Bianka</a:t>
            </a:r>
            <a:r>
              <a:rPr lang="en" sz="1850">
                <a:solidFill>
                  <a:srgbClr val="CE9178"/>
                </a:solidFill>
                <a:latin typeface="Quantico"/>
                <a:ea typeface="Quantico"/>
                <a:cs typeface="Quantico"/>
                <a:sym typeface="Quantico"/>
              </a:rPr>
              <a:t>"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age: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5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,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  </a:t>
            </a:r>
            <a:r>
              <a:rPr lang="en" sz="1850">
                <a:solidFill>
                  <a:srgbClr val="9CDCFE"/>
                </a:solidFill>
                <a:latin typeface="Quantico"/>
                <a:ea typeface="Quantico"/>
                <a:cs typeface="Quantico"/>
                <a:sym typeface="Quantico"/>
              </a:rPr>
              <a:t>employeeId: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B5CEA8"/>
                </a:solidFill>
                <a:latin typeface="Quantico"/>
                <a:ea typeface="Quantico"/>
                <a:cs typeface="Quantico"/>
                <a:sym typeface="Quantico"/>
              </a:rPr>
              <a:t>101</a:t>
            </a:r>
            <a:endParaRPr sz="1850">
              <a:solidFill>
                <a:srgbClr val="B5CEA8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};</a:t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>
              <a:solidFill>
                <a:srgbClr val="CCCCCC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569CD6"/>
                </a:solidFill>
                <a:latin typeface="Quantico"/>
                <a:ea typeface="Quantico"/>
                <a:cs typeface="Quantico"/>
                <a:sym typeface="Quantico"/>
              </a:rPr>
              <a:t>const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person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: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EC9B0"/>
                </a:solidFill>
                <a:latin typeface="Quantico"/>
                <a:ea typeface="Quantico"/>
                <a:cs typeface="Quantico"/>
                <a:sym typeface="Quantico"/>
              </a:rPr>
              <a:t>Person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D4D4D4"/>
                </a:solidFill>
                <a:latin typeface="Quantico"/>
                <a:ea typeface="Quantico"/>
                <a:cs typeface="Quantico"/>
                <a:sym typeface="Quantico"/>
              </a:rPr>
              <a:t>=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r>
              <a:rPr lang="en" sz="1850">
                <a:solidFill>
                  <a:srgbClr val="4FC1FF"/>
                </a:solidFill>
                <a:latin typeface="Quantico"/>
                <a:ea typeface="Quantico"/>
                <a:cs typeface="Quantico"/>
                <a:sym typeface="Quantico"/>
              </a:rPr>
              <a:t>emp</a:t>
            </a:r>
            <a:r>
              <a:rPr lang="en" sz="1850">
                <a:solidFill>
                  <a:srgbClr val="CCCCCC"/>
                </a:solidFill>
                <a:latin typeface="Quantico"/>
                <a:ea typeface="Quantico"/>
                <a:cs typeface="Quantico"/>
                <a:sym typeface="Quantico"/>
              </a:rPr>
              <a:t>; </a:t>
            </a:r>
            <a:r>
              <a:rPr lang="en" sz="1850">
                <a:solidFill>
                  <a:srgbClr val="6A9955"/>
                </a:solidFill>
                <a:latin typeface="Quantico"/>
                <a:ea typeface="Quantico"/>
                <a:cs typeface="Quantico"/>
                <a:sym typeface="Quantico"/>
              </a:rPr>
              <a:t>// works</a:t>
            </a:r>
            <a:endParaRPr sz="1850">
              <a:solidFill>
                <a:srgbClr val="6A9955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569CD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4" name="Google Shape;454;p57"/>
          <p:cNvSpPr txBox="1"/>
          <p:nvPr/>
        </p:nvSpPr>
        <p:spPr>
          <a:xfrm>
            <a:off x="1123875" y="76775"/>
            <a:ext cx="67788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Shape </a:t>
            </a:r>
            <a:r>
              <a:rPr lang="en" sz="3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Compatibility</a:t>
            </a:r>
            <a:r>
              <a:rPr lang="en" sz="3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example</a:t>
            </a:r>
            <a:endParaRPr sz="32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55" name="Google Shape;455;p57"/>
          <p:cNvSpPr/>
          <p:nvPr/>
        </p:nvSpPr>
        <p:spPr>
          <a:xfrm>
            <a:off x="394475" y="4723400"/>
            <a:ext cx="8473200" cy="23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56" name="Google Shape;456;p57"/>
          <p:cNvSpPr txBox="1"/>
          <p:nvPr/>
        </p:nvSpPr>
        <p:spPr>
          <a:xfrm>
            <a:off x="1793325" y="4602875"/>
            <a:ext cx="48864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But it can work in 2 cases!  +2 mohsens</a:t>
            </a:r>
            <a:endParaRPr sz="19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8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62" name="Google Shape;462;p58"/>
          <p:cNvSpPr txBox="1"/>
          <p:nvPr>
            <p:ph idx="1" type="subTitle"/>
          </p:nvPr>
        </p:nvSpPr>
        <p:spPr>
          <a:xfrm>
            <a:off x="663200" y="1421225"/>
            <a:ext cx="82527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5_ </a:t>
            </a:r>
            <a:r>
              <a:rPr lang="en" sz="2300"/>
              <a:t>code Structure Different Philosophies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6_ </a:t>
            </a:r>
            <a:r>
              <a:rPr lang="en" sz="2300"/>
              <a:t>How TS is Transpiled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7_ </a:t>
            </a:r>
            <a:r>
              <a:rPr lang="en" sz="2300"/>
              <a:t>How to set it up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8_ </a:t>
            </a:r>
            <a:r>
              <a:rPr lang="en" sz="2300"/>
              <a:t>What Files Matters to us</a:t>
            </a:r>
            <a:endParaRPr sz="2300"/>
          </a:p>
        </p:txBody>
      </p:sp>
      <p:cxnSp>
        <p:nvCxnSpPr>
          <p:cNvPr id="463" name="Google Shape;463;p58"/>
          <p:cNvCxnSpPr/>
          <p:nvPr/>
        </p:nvCxnSpPr>
        <p:spPr>
          <a:xfrm flipH="1" rot="10800000">
            <a:off x="681625" y="1839429"/>
            <a:ext cx="7223100" cy="11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4" name="Google Shape;464;p58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9"/>
          <p:cNvSpPr txBox="1"/>
          <p:nvPr>
            <p:ph type="ctrTitle"/>
          </p:nvPr>
        </p:nvSpPr>
        <p:spPr>
          <a:xfrm>
            <a:off x="2354250" y="523900"/>
            <a:ext cx="4435500" cy="10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Hands On</a:t>
            </a:r>
            <a:endParaRPr sz="7000">
              <a:solidFill>
                <a:schemeClr val="lt2"/>
              </a:solidFill>
            </a:endParaRPr>
          </a:p>
        </p:txBody>
      </p:sp>
      <p:pic>
        <p:nvPicPr>
          <p:cNvPr id="470" name="Google Shape;470;p59" title="gu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6795" y="1682900"/>
            <a:ext cx="3630400" cy="300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9"/>
          <p:cNvSpPr/>
          <p:nvPr/>
        </p:nvSpPr>
        <p:spPr>
          <a:xfrm>
            <a:off x="407450" y="4798599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0"/>
          <p:cNvSpPr txBox="1"/>
          <p:nvPr>
            <p:ph type="ctrTitle"/>
          </p:nvPr>
        </p:nvSpPr>
        <p:spPr>
          <a:xfrm>
            <a:off x="2354250" y="523900"/>
            <a:ext cx="4435500" cy="10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lt2"/>
                </a:solidFill>
              </a:rPr>
              <a:t>Break</a:t>
            </a:r>
            <a:endParaRPr sz="7000">
              <a:solidFill>
                <a:schemeClr val="lt2"/>
              </a:solidFill>
            </a:endParaRPr>
          </a:p>
        </p:txBody>
      </p:sp>
      <p:pic>
        <p:nvPicPr>
          <p:cNvPr id="477" name="Google Shape;477;p60" title="giph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850" y="1351750"/>
            <a:ext cx="3284300" cy="32843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60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2939350" y="1188592"/>
            <a:ext cx="2676900" cy="7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161" name="Google Shape;161;p20"/>
          <p:cNvSpPr txBox="1"/>
          <p:nvPr>
            <p:ph idx="1" type="subTitle"/>
          </p:nvPr>
        </p:nvSpPr>
        <p:spPr>
          <a:xfrm>
            <a:off x="1171800" y="2437875"/>
            <a:ext cx="6576000" cy="24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➔"/>
            </a:pPr>
            <a:r>
              <a:rPr lang="en" sz="2100"/>
              <a:t>What happened last Session?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➔"/>
            </a:pPr>
            <a:r>
              <a:rPr lang="en" sz="2100"/>
              <a:t>What did we talk about?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➔"/>
            </a:pPr>
            <a:r>
              <a:rPr lang="en" sz="2100"/>
              <a:t>What was the benefit you got from last session?</a:t>
            </a:r>
            <a:endParaRPr sz="2100"/>
          </a:p>
        </p:txBody>
      </p:sp>
      <p:grpSp>
        <p:nvGrpSpPr>
          <p:cNvPr id="162" name="Google Shape;162;p20"/>
          <p:cNvGrpSpPr/>
          <p:nvPr/>
        </p:nvGrpSpPr>
        <p:grpSpPr>
          <a:xfrm>
            <a:off x="254436" y="628824"/>
            <a:ext cx="917374" cy="683570"/>
            <a:chOff x="1914620" y="1930431"/>
            <a:chExt cx="572929" cy="426911"/>
          </a:xfrm>
        </p:grpSpPr>
        <p:grpSp>
          <p:nvGrpSpPr>
            <p:cNvPr id="163" name="Google Shape;163;p20"/>
            <p:cNvGrpSpPr/>
            <p:nvPr/>
          </p:nvGrpSpPr>
          <p:grpSpPr>
            <a:xfrm>
              <a:off x="1914620" y="1930431"/>
              <a:ext cx="572929" cy="426911"/>
              <a:chOff x="1914620" y="1930431"/>
              <a:chExt cx="572929" cy="426911"/>
            </a:xfrm>
          </p:grpSpPr>
          <p:sp>
            <p:nvSpPr>
              <p:cNvPr id="164" name="Google Shape;164;p20"/>
              <p:cNvSpPr/>
              <p:nvPr/>
            </p:nvSpPr>
            <p:spPr>
              <a:xfrm>
                <a:off x="2042160" y="1930431"/>
                <a:ext cx="445389" cy="299466"/>
              </a:xfrm>
              <a:custGeom>
                <a:rect b="b" l="l" r="r" t="t"/>
                <a:pathLst>
                  <a:path extrusionOk="0" h="299466" w="445389">
                    <a:moveTo>
                      <a:pt x="139065" y="7620"/>
                    </a:moveTo>
                    <a:lnTo>
                      <a:pt x="173355" y="41910"/>
                    </a:lnTo>
                    <a:cubicBezTo>
                      <a:pt x="178308" y="46863"/>
                      <a:pt x="185071" y="49721"/>
                      <a:pt x="192119" y="49721"/>
                    </a:cubicBezTo>
                    <a:lnTo>
                      <a:pt x="418910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10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20"/>
              <p:cNvSpPr/>
              <p:nvPr/>
            </p:nvSpPr>
            <p:spPr>
              <a:xfrm>
                <a:off x="1978342" y="1994058"/>
                <a:ext cx="445389" cy="299465"/>
              </a:xfrm>
              <a:custGeom>
                <a:rect b="b" l="l" r="r" t="t"/>
                <a:pathLst>
                  <a:path extrusionOk="0" h="299465" w="445389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6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80" y="299466"/>
                    </a:lnTo>
                    <a:cubicBezTo>
                      <a:pt x="11811" y="299466"/>
                      <a:pt x="0" y="287560"/>
                      <a:pt x="0" y="272986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80" y="0"/>
                    </a:cubicBezTo>
                    <a:lnTo>
                      <a:pt x="120396" y="0"/>
                    </a:lnTo>
                    <a:cubicBezTo>
                      <a:pt x="127445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20"/>
              <p:cNvSpPr/>
              <p:nvPr/>
            </p:nvSpPr>
            <p:spPr>
              <a:xfrm>
                <a:off x="1914620" y="2057876"/>
                <a:ext cx="445389" cy="299466"/>
              </a:xfrm>
              <a:custGeom>
                <a:rect b="b" l="l" r="r" t="t"/>
                <a:pathLst>
                  <a:path extrusionOk="0" h="299466" w="445389">
                    <a:moveTo>
                      <a:pt x="139065" y="7715"/>
                    </a:moveTo>
                    <a:lnTo>
                      <a:pt x="173355" y="42005"/>
                    </a:lnTo>
                    <a:cubicBezTo>
                      <a:pt x="178308" y="46958"/>
                      <a:pt x="185071" y="49721"/>
                      <a:pt x="192119" y="49721"/>
                    </a:cubicBezTo>
                    <a:lnTo>
                      <a:pt x="418909" y="49721"/>
                    </a:lnTo>
                    <a:cubicBezTo>
                      <a:pt x="433578" y="49721"/>
                      <a:pt x="445389" y="61627"/>
                      <a:pt x="445389" y="76200"/>
                    </a:cubicBezTo>
                    <a:lnTo>
                      <a:pt x="445389" y="272987"/>
                    </a:lnTo>
                    <a:cubicBezTo>
                      <a:pt x="445389" y="287655"/>
                      <a:pt x="433483" y="299466"/>
                      <a:pt x="418909" y="299466"/>
                    </a:cubicBezTo>
                    <a:lnTo>
                      <a:pt x="26479" y="299466"/>
                    </a:lnTo>
                    <a:cubicBezTo>
                      <a:pt x="11811" y="299466"/>
                      <a:pt x="0" y="287560"/>
                      <a:pt x="0" y="272987"/>
                    </a:cubicBezTo>
                    <a:lnTo>
                      <a:pt x="0" y="26479"/>
                    </a:lnTo>
                    <a:cubicBezTo>
                      <a:pt x="0" y="11811"/>
                      <a:pt x="11906" y="0"/>
                      <a:pt x="26479" y="0"/>
                    </a:cubicBezTo>
                    <a:lnTo>
                      <a:pt x="120396" y="0"/>
                    </a:lnTo>
                    <a:cubicBezTo>
                      <a:pt x="127444" y="0"/>
                      <a:pt x="134207" y="2762"/>
                      <a:pt x="139160" y="77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7" name="Google Shape;167;p20"/>
            <p:cNvSpPr/>
            <p:nvPr/>
          </p:nvSpPr>
          <p:spPr>
            <a:xfrm>
              <a:off x="2024157" y="2180272"/>
              <a:ext cx="222980" cy="101917"/>
            </a:xfrm>
            <a:custGeom>
              <a:rect b="b" l="l" r="r" t="t"/>
              <a:pathLst>
                <a:path extrusionOk="0" h="101917" w="222980">
                  <a:moveTo>
                    <a:pt x="25051" y="45529"/>
                  </a:moveTo>
                  <a:lnTo>
                    <a:pt x="0" y="45529"/>
                  </a:lnTo>
                  <a:lnTo>
                    <a:pt x="0" y="56388"/>
                  </a:lnTo>
                  <a:lnTo>
                    <a:pt x="25051" y="56388"/>
                  </a:lnTo>
                  <a:lnTo>
                    <a:pt x="25051" y="45529"/>
                  </a:lnTo>
                  <a:close/>
                  <a:moveTo>
                    <a:pt x="115538" y="79153"/>
                  </a:moveTo>
                  <a:lnTo>
                    <a:pt x="184023" y="79153"/>
                  </a:lnTo>
                  <a:lnTo>
                    <a:pt x="184023" y="68294"/>
                  </a:lnTo>
                  <a:lnTo>
                    <a:pt x="115538" y="68294"/>
                  </a:lnTo>
                  <a:lnTo>
                    <a:pt x="115538" y="79153"/>
                  </a:lnTo>
                  <a:close/>
                  <a:moveTo>
                    <a:pt x="32766" y="56388"/>
                  </a:moveTo>
                  <a:lnTo>
                    <a:pt x="129730" y="56388"/>
                  </a:lnTo>
                  <a:lnTo>
                    <a:pt x="129730" y="45529"/>
                  </a:lnTo>
                  <a:lnTo>
                    <a:pt x="32766" y="45529"/>
                  </a:lnTo>
                  <a:lnTo>
                    <a:pt x="32766" y="56388"/>
                  </a:lnTo>
                  <a:close/>
                  <a:moveTo>
                    <a:pt x="184023" y="0"/>
                  </a:moveTo>
                  <a:lnTo>
                    <a:pt x="23908" y="0"/>
                  </a:lnTo>
                  <a:lnTo>
                    <a:pt x="23908" y="10858"/>
                  </a:lnTo>
                  <a:lnTo>
                    <a:pt x="184023" y="10858"/>
                  </a:lnTo>
                  <a:lnTo>
                    <a:pt x="184023" y="0"/>
                  </a:lnTo>
                  <a:close/>
                  <a:moveTo>
                    <a:pt x="47815" y="22765"/>
                  </a:moveTo>
                  <a:lnTo>
                    <a:pt x="0" y="22765"/>
                  </a:lnTo>
                  <a:lnTo>
                    <a:pt x="0" y="33623"/>
                  </a:lnTo>
                  <a:lnTo>
                    <a:pt x="47815" y="33623"/>
                  </a:lnTo>
                  <a:lnTo>
                    <a:pt x="47815" y="22765"/>
                  </a:lnTo>
                  <a:close/>
                  <a:moveTo>
                    <a:pt x="102584" y="68294"/>
                  </a:moveTo>
                  <a:lnTo>
                    <a:pt x="0" y="68294"/>
                  </a:lnTo>
                  <a:lnTo>
                    <a:pt x="0" y="79153"/>
                  </a:lnTo>
                  <a:lnTo>
                    <a:pt x="102584" y="79153"/>
                  </a:lnTo>
                  <a:lnTo>
                    <a:pt x="102584" y="68294"/>
                  </a:lnTo>
                  <a:close/>
                  <a:moveTo>
                    <a:pt x="146875" y="101918"/>
                  </a:moveTo>
                  <a:lnTo>
                    <a:pt x="195644" y="101918"/>
                  </a:lnTo>
                  <a:lnTo>
                    <a:pt x="195644" y="91059"/>
                  </a:lnTo>
                  <a:lnTo>
                    <a:pt x="146875" y="91059"/>
                  </a:lnTo>
                  <a:lnTo>
                    <a:pt x="146875" y="101918"/>
                  </a:lnTo>
                  <a:close/>
                  <a:moveTo>
                    <a:pt x="0" y="101918"/>
                  </a:moveTo>
                  <a:lnTo>
                    <a:pt x="62198" y="101918"/>
                  </a:lnTo>
                  <a:lnTo>
                    <a:pt x="62198" y="91059"/>
                  </a:lnTo>
                  <a:lnTo>
                    <a:pt x="0" y="91059"/>
                  </a:lnTo>
                  <a:lnTo>
                    <a:pt x="0" y="101918"/>
                  </a:lnTo>
                  <a:close/>
                  <a:moveTo>
                    <a:pt x="60769" y="33623"/>
                  </a:moveTo>
                  <a:lnTo>
                    <a:pt x="222980" y="33623"/>
                  </a:lnTo>
                  <a:lnTo>
                    <a:pt x="222980" y="22765"/>
                  </a:lnTo>
                  <a:lnTo>
                    <a:pt x="60769" y="22765"/>
                  </a:lnTo>
                  <a:lnTo>
                    <a:pt x="60769" y="33623"/>
                  </a:lnTo>
                  <a:close/>
                  <a:moveTo>
                    <a:pt x="190500" y="0"/>
                  </a:moveTo>
                  <a:lnTo>
                    <a:pt x="190500" y="10858"/>
                  </a:lnTo>
                  <a:lnTo>
                    <a:pt x="222980" y="10858"/>
                  </a:lnTo>
                  <a:lnTo>
                    <a:pt x="222980" y="0"/>
                  </a:lnTo>
                  <a:lnTo>
                    <a:pt x="190500" y="0"/>
                  </a:lnTo>
                  <a:close/>
                  <a:moveTo>
                    <a:pt x="137350" y="56388"/>
                  </a:moveTo>
                  <a:lnTo>
                    <a:pt x="222980" y="56388"/>
                  </a:lnTo>
                  <a:lnTo>
                    <a:pt x="222980" y="45529"/>
                  </a:lnTo>
                  <a:lnTo>
                    <a:pt x="137350" y="45529"/>
                  </a:lnTo>
                  <a:lnTo>
                    <a:pt x="137350" y="56388"/>
                  </a:lnTo>
                  <a:close/>
                  <a:moveTo>
                    <a:pt x="196882" y="79153"/>
                  </a:moveTo>
                  <a:lnTo>
                    <a:pt x="222885" y="79153"/>
                  </a:lnTo>
                  <a:lnTo>
                    <a:pt x="222885" y="68294"/>
                  </a:lnTo>
                  <a:lnTo>
                    <a:pt x="196882" y="68294"/>
                  </a:lnTo>
                  <a:lnTo>
                    <a:pt x="196882" y="79153"/>
                  </a:lnTo>
                  <a:close/>
                  <a:moveTo>
                    <a:pt x="75057" y="101918"/>
                  </a:moveTo>
                  <a:lnTo>
                    <a:pt x="139065" y="101918"/>
                  </a:lnTo>
                  <a:lnTo>
                    <a:pt x="139065" y="91059"/>
                  </a:lnTo>
                  <a:lnTo>
                    <a:pt x="75057" y="91059"/>
                  </a:lnTo>
                  <a:lnTo>
                    <a:pt x="75057" y="1019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0"/>
          <p:cNvSpPr txBox="1"/>
          <p:nvPr>
            <p:ph idx="4294967295" type="title"/>
          </p:nvPr>
        </p:nvSpPr>
        <p:spPr>
          <a:xfrm>
            <a:off x="1703650" y="1169925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01</a:t>
            </a:r>
            <a:endParaRPr sz="6000"/>
          </a:p>
        </p:txBody>
      </p:sp>
      <p:sp>
        <p:nvSpPr>
          <p:cNvPr id="169" name="Google Shape;169;p20"/>
          <p:cNvSpPr/>
          <p:nvPr/>
        </p:nvSpPr>
        <p:spPr>
          <a:xfrm>
            <a:off x="1681140" y="961160"/>
            <a:ext cx="1292400" cy="1185600"/>
          </a:xfrm>
          <a:prstGeom prst="star7">
            <a:avLst>
              <a:gd fmla="val 34601" name="adj"/>
              <a:gd fmla="val 102572" name="hf"/>
              <a:gd fmla="val 105210" name="vf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/>
          <p:nvPr/>
        </p:nvSpPr>
        <p:spPr>
          <a:xfrm>
            <a:off x="384900" y="4761800"/>
            <a:ext cx="8473200" cy="23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6" name="Google Shape;176;p21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260175" y="1132352"/>
            <a:ext cx="84732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1_ </a:t>
            </a:r>
            <a:r>
              <a:rPr lang="en" sz="1800"/>
              <a:t>Problem</a:t>
            </a:r>
            <a:r>
              <a:rPr lang="en" sz="1800"/>
              <a:t> with JS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2_ </a:t>
            </a:r>
            <a:r>
              <a:rPr lang="en" sz="1800"/>
              <a:t>How the Problem is Solved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3_ </a:t>
            </a:r>
            <a:r>
              <a:rPr lang="en" sz="1800"/>
              <a:t>What is TypeScript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4_ </a:t>
            </a:r>
            <a:r>
              <a:rPr lang="en" sz="1800"/>
              <a:t>Basics of TypeScript</a:t>
            </a:r>
            <a:endParaRPr sz="1800"/>
          </a:p>
        </p:txBody>
      </p:sp>
      <p:sp>
        <p:nvSpPr>
          <p:cNvPr id="178" name="Google Shape;178;p21"/>
          <p:cNvSpPr txBox="1"/>
          <p:nvPr/>
        </p:nvSpPr>
        <p:spPr>
          <a:xfrm>
            <a:off x="867575" y="3705775"/>
            <a:ext cx="24378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Types 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Functions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Arrays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Interfaces</a:t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3505593" y="3161800"/>
            <a:ext cx="5583300" cy="15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Union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Intersection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Generic Types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classes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ource Code Pro"/>
              <a:buChar char="★"/>
            </a:pPr>
            <a:r>
              <a:rPr lang="en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Type vs Interface vs Class vs Object</a:t>
            </a:r>
            <a:endParaRPr sz="17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ctrTitle"/>
          </p:nvPr>
        </p:nvSpPr>
        <p:spPr>
          <a:xfrm>
            <a:off x="260175" y="555525"/>
            <a:ext cx="4518600" cy="7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Table of Content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5" name="Google Shape;185;p22"/>
          <p:cNvSpPr txBox="1"/>
          <p:nvPr>
            <p:ph idx="1" type="subTitle"/>
          </p:nvPr>
        </p:nvSpPr>
        <p:spPr>
          <a:xfrm>
            <a:off x="663200" y="1421225"/>
            <a:ext cx="8252700" cy="28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5_ </a:t>
            </a:r>
            <a:r>
              <a:rPr lang="en" sz="2300"/>
              <a:t>code Structure Different Philosophies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6_ </a:t>
            </a:r>
            <a:r>
              <a:rPr lang="en" sz="2300"/>
              <a:t>How TS is Transpiled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7_ </a:t>
            </a:r>
            <a:r>
              <a:rPr lang="en" sz="2300"/>
              <a:t>How to set it up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1"/>
                </a:solidFill>
              </a:rPr>
              <a:t>8_ </a:t>
            </a:r>
            <a:r>
              <a:rPr lang="en" sz="2300"/>
              <a:t>What Files Matters to us</a:t>
            </a:r>
            <a:endParaRPr sz="2300"/>
          </a:p>
        </p:txBody>
      </p:sp>
      <p:sp>
        <p:nvSpPr>
          <p:cNvPr id="186" name="Google Shape;186;p22"/>
          <p:cNvSpPr/>
          <p:nvPr/>
        </p:nvSpPr>
        <p:spPr>
          <a:xfrm>
            <a:off x="384900" y="4761800"/>
            <a:ext cx="8473200" cy="23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1401300" y="2110050"/>
            <a:ext cx="6341400" cy="92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here hates </a:t>
            </a:r>
            <a:r>
              <a:rPr lang="en">
                <a:solidFill>
                  <a:srgbClr val="FFFF00"/>
                </a:solidFill>
              </a:rPr>
              <a:t>JS</a:t>
            </a:r>
            <a:r>
              <a:rPr lang="en"/>
              <a:t>?</a:t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&lt;/ JS </a:t>
            </a:r>
            <a:r>
              <a:rPr lang="en"/>
              <a:t>development:</a:t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720000" y="1277006"/>
            <a:ext cx="7704000" cy="28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68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2650"/>
              <a:buFont typeface="Quantico"/>
              <a:buChar char="●"/>
            </a:pPr>
            <a:r>
              <a:rPr lang="en" sz="2650">
                <a:solidFill>
                  <a:srgbClr val="FFFF0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JavaScript </a:t>
            </a: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is awesome for building things, but it can get chaotic. </a:t>
            </a:r>
            <a:endParaRPr sz="26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-3968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2650"/>
              <a:buFont typeface="Quantico"/>
              <a:buChar char="●"/>
            </a:pP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Suddenly you’re debugging for hours, and the bug? </a:t>
            </a:r>
            <a:endParaRPr sz="265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  <a:p>
            <a:pPr indent="-3968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2650"/>
              <a:buFont typeface="Quantico"/>
              <a:buChar char="●"/>
            </a:pP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Something </a:t>
            </a:r>
            <a:r>
              <a:rPr lang="en" sz="2650">
                <a:solidFill>
                  <a:srgbClr val="FFFF00"/>
                </a:solidFill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JS </a:t>
            </a:r>
            <a:r>
              <a:rPr lang="en" sz="2650">
                <a:highlight>
                  <a:schemeClr val="lt1"/>
                </a:highlight>
                <a:latin typeface="Quantico"/>
                <a:ea typeface="Quantico"/>
                <a:cs typeface="Quantico"/>
                <a:sym typeface="Quantico"/>
              </a:rPr>
              <a:t>didn’t warn you about until it exploded at runtime.</a:t>
            </a:r>
            <a:endParaRPr sz="4400">
              <a:highlight>
                <a:schemeClr val="lt1"/>
              </a:highlight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407450" y="4792075"/>
            <a:ext cx="8288400" cy="10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w Operating System Design Pitch Deck  Infographics by Slidesgo">
  <a:themeElements>
    <a:clrScheme name="Simple Light">
      <a:dk1>
        <a:srgbClr val="FFFFFF"/>
      </a:dk1>
      <a:lt1>
        <a:srgbClr val="2D323C"/>
      </a:lt1>
      <a:dk2>
        <a:srgbClr val="242830"/>
      </a:dk2>
      <a:lt2>
        <a:srgbClr val="FFDB5D"/>
      </a:lt2>
      <a:accent1>
        <a:srgbClr val="94EE6B"/>
      </a:accent1>
      <a:accent2>
        <a:srgbClr val="E81981"/>
      </a:accent2>
      <a:accent3>
        <a:srgbClr val="BD64B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